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688" y="3998061"/>
            <a:ext cx="3217725" cy="244163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309255"/>
            <a:ext cx="8915399" cy="2262781"/>
          </a:xfrm>
        </p:spPr>
        <p:txBody>
          <a:bodyPr/>
          <a:lstStyle/>
          <a:p>
            <a:pPr algn="ctr"/>
            <a:r>
              <a:rPr lang="es-CO" b="1" dirty="0" smtClean="0"/>
              <a:t>PROTECCIÓN DE DATOS O HÁBEAS DATA.</a:t>
            </a:r>
            <a:endParaRPr lang="es-CO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85304" y="3998061"/>
            <a:ext cx="9019308" cy="1623421"/>
          </a:xfrm>
        </p:spPr>
        <p:txBody>
          <a:bodyPr>
            <a:normAutofit/>
          </a:bodyPr>
          <a:lstStyle/>
          <a:p>
            <a:pPr algn="ctr"/>
            <a:r>
              <a:rPr lang="es-CO" b="1" dirty="0" smtClean="0"/>
              <a:t>Constitución Política de Colombia, artículo 15.</a:t>
            </a:r>
          </a:p>
          <a:p>
            <a:pPr algn="ctr"/>
            <a:r>
              <a:rPr lang="es-CO" b="1" dirty="0" smtClean="0"/>
              <a:t> Sentencia C-748 del 2011.</a:t>
            </a:r>
          </a:p>
          <a:p>
            <a:pPr algn="ctr"/>
            <a:r>
              <a:rPr lang="es-CO" b="1" dirty="0" smtClean="0"/>
              <a:t>Ley Estatutaria 1581 de 2012.</a:t>
            </a:r>
          </a:p>
          <a:p>
            <a:pPr algn="ctr"/>
            <a:r>
              <a:rPr lang="es-CO" b="1" dirty="0" smtClean="0"/>
              <a:t>Decreto Reglamentario 1377 de 2013.</a:t>
            </a:r>
          </a:p>
        </p:txBody>
      </p:sp>
    </p:spTree>
    <p:extLst>
      <p:ext uri="{BB962C8B-B14F-4D97-AF65-F5344CB8AC3E}">
        <p14:creationId xmlns:p14="http://schemas.microsoft.com/office/powerpoint/2010/main" val="103270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770" y="2096972"/>
            <a:ext cx="2610283" cy="3469957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Casos en que no necesita autorización.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589212" y="2008908"/>
            <a:ext cx="8915400" cy="44334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La autorización del Titular no será necesaria cuando se trate de:</a:t>
            </a:r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 smtClean="0"/>
              <a:t>a) Información </a:t>
            </a:r>
            <a:r>
              <a:rPr lang="es-CO" dirty="0"/>
              <a:t>requerida por una entidad pública o administrativa en ejercicio de sus funciones legales o por orden judicial;</a:t>
            </a:r>
          </a:p>
          <a:p>
            <a:pPr marL="0" indent="0" algn="just">
              <a:buNone/>
            </a:pPr>
            <a:r>
              <a:rPr lang="es-CO" dirty="0" smtClean="0"/>
              <a:t>b</a:t>
            </a:r>
            <a:r>
              <a:rPr lang="es-CO" dirty="0"/>
              <a:t>) Datos de naturaleza pública;</a:t>
            </a:r>
          </a:p>
          <a:p>
            <a:pPr marL="0" indent="0" algn="just">
              <a:buNone/>
            </a:pPr>
            <a:r>
              <a:rPr lang="es-CO" dirty="0" smtClean="0"/>
              <a:t>c</a:t>
            </a:r>
            <a:r>
              <a:rPr lang="es-CO" dirty="0"/>
              <a:t>) Casos de urgencia médica o sanitaria;</a:t>
            </a:r>
          </a:p>
          <a:p>
            <a:pPr marL="0" indent="0" algn="just">
              <a:buNone/>
            </a:pPr>
            <a:r>
              <a:rPr lang="es-CO" dirty="0" smtClean="0"/>
              <a:t>d</a:t>
            </a:r>
            <a:r>
              <a:rPr lang="es-CO" dirty="0"/>
              <a:t>) Tratamiento de información autorizado por la ley para fines históricos, estadísticos o científicos;</a:t>
            </a:r>
          </a:p>
          <a:p>
            <a:pPr marL="0" indent="0" algn="just">
              <a:buNone/>
            </a:pPr>
            <a:r>
              <a:rPr lang="es-CO" dirty="0" smtClean="0"/>
              <a:t>e</a:t>
            </a:r>
            <a:r>
              <a:rPr lang="es-CO" dirty="0"/>
              <a:t>) Datos relacionados con el Registro Civil de las Personas.</a:t>
            </a:r>
          </a:p>
          <a:p>
            <a:pPr marL="0" indent="0" algn="just">
              <a:buNone/>
            </a:pPr>
            <a:r>
              <a:rPr lang="es-CO" dirty="0" smtClean="0"/>
              <a:t>Quien </a:t>
            </a:r>
            <a:r>
              <a:rPr lang="es-CO" dirty="0"/>
              <a:t>acceda a los datos personales sin que medie autorización previa deberá en todo caso cumplir con las disposiciones contenidas en la presente ley.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70405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Derechos que garantiza. 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04855"/>
          </a:xfrm>
        </p:spPr>
        <p:txBody>
          <a:bodyPr/>
          <a:lstStyle/>
          <a:p>
            <a:pPr algn="just"/>
            <a:r>
              <a:rPr lang="es-CO" dirty="0" smtClean="0"/>
              <a:t>Por ser norma o ley estatutaria es de mayor jerarquía y garantiza los derechos y deberes fundamentales tales como:</a:t>
            </a:r>
          </a:p>
          <a:p>
            <a:pPr lvl="1" algn="just"/>
            <a:r>
              <a:rPr lang="es-CO" dirty="0" smtClean="0"/>
              <a:t>Derecho a la intimidad, por la protección de los datos que pertenecen a la vida privada y familiar. </a:t>
            </a:r>
          </a:p>
          <a:p>
            <a:pPr lvl="1" algn="just"/>
            <a:r>
              <a:rPr lang="es-CO" dirty="0" smtClean="0"/>
              <a:t>La libertad y a la libertad económica. </a:t>
            </a:r>
          </a:p>
          <a:p>
            <a:pPr lvl="1" algn="just"/>
            <a:r>
              <a:rPr lang="es-CO" dirty="0" smtClean="0"/>
              <a:t>Derecho a la autodeterminación Informática.</a:t>
            </a:r>
          </a:p>
          <a:p>
            <a:pPr lvl="1" algn="just"/>
            <a:r>
              <a:rPr lang="es-CO" dirty="0" smtClean="0"/>
              <a:t>Derecho a incluir o actualizar nuevos datos en las bases y a revisar los que ya tiene dentro de las mismas.</a:t>
            </a:r>
          </a:p>
          <a:p>
            <a:pPr lvl="1" algn="just"/>
            <a:r>
              <a:rPr lang="es-CO" dirty="0" smtClean="0"/>
              <a:t>Derecho a la corrección de la información contenida en las bases de datos.</a:t>
            </a:r>
          </a:p>
          <a:p>
            <a:pPr lvl="1" algn="just"/>
            <a:r>
              <a:rPr lang="es-CO" dirty="0" smtClean="0"/>
              <a:t>Derecho a excluir sus datos de una base cuando se esta usando de modo indebido.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248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Principio de legalidad en materia de Tratamiento de </a:t>
            </a:r>
            <a:r>
              <a:rPr lang="es-CO" dirty="0" smtClean="0"/>
              <a:t>datos.</a:t>
            </a:r>
          </a:p>
          <a:p>
            <a:r>
              <a:rPr lang="es-CO" dirty="0"/>
              <a:t>Principio de </a:t>
            </a:r>
            <a:r>
              <a:rPr lang="es-CO" dirty="0" smtClean="0"/>
              <a:t>finalidad.</a:t>
            </a:r>
          </a:p>
          <a:p>
            <a:r>
              <a:rPr lang="es-CO" dirty="0"/>
              <a:t>Principio de </a:t>
            </a:r>
            <a:r>
              <a:rPr lang="es-CO" dirty="0" smtClean="0"/>
              <a:t>libertad.</a:t>
            </a:r>
          </a:p>
          <a:p>
            <a:r>
              <a:rPr lang="es-CO" dirty="0"/>
              <a:t>Principio de veracidad o </a:t>
            </a:r>
            <a:r>
              <a:rPr lang="es-CO" dirty="0" smtClean="0"/>
              <a:t>calidad.</a:t>
            </a:r>
          </a:p>
          <a:p>
            <a:r>
              <a:rPr lang="es-CO" dirty="0"/>
              <a:t>Principio de </a:t>
            </a:r>
            <a:r>
              <a:rPr lang="es-CO" dirty="0" smtClean="0"/>
              <a:t>transparencia.</a:t>
            </a:r>
          </a:p>
          <a:p>
            <a:r>
              <a:rPr lang="es-CO" dirty="0"/>
              <a:t>Principio de acceso y circulación </a:t>
            </a:r>
            <a:r>
              <a:rPr lang="es-CO" dirty="0" smtClean="0"/>
              <a:t>restringida.</a:t>
            </a:r>
          </a:p>
          <a:p>
            <a:r>
              <a:rPr lang="es-CO" dirty="0"/>
              <a:t>Principio de </a:t>
            </a:r>
            <a:r>
              <a:rPr lang="es-CO" dirty="0" smtClean="0"/>
              <a:t>seguridad.</a:t>
            </a:r>
          </a:p>
          <a:p>
            <a:r>
              <a:rPr lang="es-CO" dirty="0"/>
              <a:t>Principio de </a:t>
            </a:r>
            <a:r>
              <a:rPr lang="es-CO" dirty="0" smtClean="0"/>
              <a:t>confidencialidad.</a:t>
            </a:r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Principios Rectores de la Ley de Seguridad de la Información.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11575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380" y="2216728"/>
            <a:ext cx="2515466" cy="3248892"/>
          </a:xfrm>
          <a:prstGeom prst="rect">
            <a:avLst/>
          </a:prstGeom>
        </p:spPr>
      </p:pic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736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b="1" dirty="0" smtClean="0"/>
              <a:t>Autorización</a:t>
            </a:r>
            <a:r>
              <a:rPr lang="es-CO" dirty="0" smtClean="0"/>
              <a:t>. La cual debe dar el titular de la información.</a:t>
            </a:r>
          </a:p>
          <a:p>
            <a:pPr algn="just"/>
            <a:r>
              <a:rPr lang="es-CO" b="1" dirty="0"/>
              <a:t>Base de Datos</a:t>
            </a:r>
            <a:r>
              <a:rPr lang="es-CO" dirty="0" smtClean="0"/>
              <a:t>. Conjunto de datos organizados de diferentes personas.</a:t>
            </a:r>
          </a:p>
          <a:p>
            <a:pPr algn="just"/>
            <a:r>
              <a:rPr lang="es-CO" b="1" dirty="0"/>
              <a:t>Dato personal</a:t>
            </a:r>
            <a:r>
              <a:rPr lang="es-CO" dirty="0" smtClean="0"/>
              <a:t>. Información de una o varias personas.</a:t>
            </a:r>
          </a:p>
          <a:p>
            <a:pPr algn="just"/>
            <a:r>
              <a:rPr lang="es-CO" b="1" dirty="0" smtClean="0"/>
              <a:t>Encargado </a:t>
            </a:r>
            <a:r>
              <a:rPr lang="es-CO" b="1" dirty="0"/>
              <a:t>del Tratamiento</a:t>
            </a:r>
            <a:r>
              <a:rPr lang="es-CO" dirty="0"/>
              <a:t>. Persona natural o jurídica, pública o privada, que por sí misma o en asocio con otros, realice el Tratamiento de datos personales por cuenta del Responsable del </a:t>
            </a:r>
            <a:r>
              <a:rPr lang="es-CO" dirty="0" smtClean="0"/>
              <a:t>Tratamiento.</a:t>
            </a:r>
          </a:p>
          <a:p>
            <a:pPr algn="just"/>
            <a:r>
              <a:rPr lang="es-CO" b="1" dirty="0"/>
              <a:t>Responsable del Tratamiento</a:t>
            </a:r>
            <a:r>
              <a:rPr lang="es-CO" dirty="0"/>
              <a:t>. Persona natural o jurídica, pública o privada, que por sí misma o en asocio con otros, decida sobre la base de datos y/o el Tratamiento de los </a:t>
            </a:r>
            <a:r>
              <a:rPr lang="es-CO" dirty="0" smtClean="0"/>
              <a:t>datos.</a:t>
            </a:r>
          </a:p>
          <a:p>
            <a:pPr algn="just"/>
            <a:r>
              <a:rPr lang="es-CO" b="1" dirty="0"/>
              <a:t>Titular</a:t>
            </a:r>
            <a:r>
              <a:rPr lang="es-CO" dirty="0"/>
              <a:t>. Persona natural cuyos datos personales sean objeto de </a:t>
            </a:r>
            <a:r>
              <a:rPr lang="es-CO" dirty="0" smtClean="0"/>
              <a:t>Tratamiento.</a:t>
            </a:r>
          </a:p>
          <a:p>
            <a:pPr algn="just"/>
            <a:r>
              <a:rPr lang="es-CO" b="1" dirty="0"/>
              <a:t>Tratamiento</a:t>
            </a:r>
            <a:r>
              <a:rPr lang="es-CO" dirty="0"/>
              <a:t>. 	Cualquier operación o conjunto de operaciones sobre datos personales, tales como la recolección, almacenamiento, uso, circulación o supresión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Requisitos para aplicación de la Ley 1581 y el Decreto 1377.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51276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Claridad sobre la información.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O" b="1" dirty="0"/>
              <a:t>¿Qué son los datos personales?</a:t>
            </a:r>
          </a:p>
          <a:p>
            <a:pPr algn="just"/>
            <a:r>
              <a:rPr lang="es-CO" dirty="0" smtClean="0"/>
              <a:t>Es </a:t>
            </a:r>
            <a:r>
              <a:rPr lang="es-CO" dirty="0"/>
              <a:t>cualquier información concerniente a personas físicas, que tenga carácter de privado, que esté ligada a su intimidad y que toque temas susceptibles de discriminación, como orientación sexual, religiosa, étnica, entre otros</a:t>
            </a:r>
            <a:r>
              <a:rPr lang="es-CO" dirty="0" smtClean="0"/>
              <a:t>.</a:t>
            </a:r>
          </a:p>
          <a:p>
            <a:pPr algn="just"/>
            <a:endParaRPr lang="es-CO" dirty="0" smtClean="0"/>
          </a:p>
          <a:p>
            <a:pPr marL="0" indent="0" algn="just">
              <a:buNone/>
            </a:pPr>
            <a:r>
              <a:rPr lang="es-CO" b="1" dirty="0"/>
              <a:t>¿Cuál es la importancia de los datos personales?</a:t>
            </a:r>
            <a:endParaRPr lang="es-CO" b="1" dirty="0" smtClean="0"/>
          </a:p>
          <a:p>
            <a:pPr algn="just"/>
            <a:r>
              <a:rPr lang="es-CO" dirty="0"/>
              <a:t>Su importancia radica en que la información personal puede ser utilizada para varios fines, como la comercialización, la vida laboral, e incluso para cometer delitos, ya que su identidad puede ser suplantada si es que se tiene acceso a la información adecuada.</a:t>
            </a:r>
          </a:p>
        </p:txBody>
      </p:sp>
    </p:spTree>
    <p:extLst>
      <p:ext uri="{BB962C8B-B14F-4D97-AF65-F5344CB8AC3E}">
        <p14:creationId xmlns:p14="http://schemas.microsoft.com/office/powerpoint/2010/main" val="107322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Claridad sobre la información.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b="1" dirty="0"/>
              <a:t>¿En qué consiste la protección de datos?</a:t>
            </a:r>
            <a:endParaRPr lang="es-CO" b="1" dirty="0" smtClean="0"/>
          </a:p>
          <a:p>
            <a:pPr algn="just"/>
            <a:r>
              <a:rPr lang="es-CO" dirty="0"/>
              <a:t>Son todas las medidas que se toman, tanto a nivel técnico como jurídico, para garantizar que la información de los usuarios de una compañía, entidad o de cualquier base de datos, esté segura de cualquier ataque o intento de acceder a esta, por parte de personas no autorizadas</a:t>
            </a:r>
            <a:r>
              <a:rPr lang="es-CO" dirty="0" smtClean="0"/>
              <a:t>.</a:t>
            </a:r>
          </a:p>
          <a:p>
            <a:pPr marL="0" indent="0" algn="just">
              <a:buNone/>
            </a:pPr>
            <a:endParaRPr lang="es-CO" dirty="0" smtClean="0"/>
          </a:p>
          <a:p>
            <a:pPr marL="0" indent="0" algn="just">
              <a:buNone/>
            </a:pPr>
            <a:r>
              <a:rPr lang="es-CO" b="1" dirty="0"/>
              <a:t>¿Qué medidas se deben tomar para </a:t>
            </a:r>
            <a:r>
              <a:rPr lang="es-CO" b="1" dirty="0" smtClean="0"/>
              <a:t>una </a:t>
            </a:r>
            <a:r>
              <a:rPr lang="es-CO" b="1" dirty="0"/>
              <a:t>efectiva protección de datos?</a:t>
            </a:r>
            <a:endParaRPr lang="es-CO" b="1" dirty="0" smtClean="0"/>
          </a:p>
          <a:p>
            <a:pPr algn="just"/>
            <a:r>
              <a:rPr lang="es-CO" dirty="0"/>
              <a:t>Las medidas que se deben adoptar frente a la protección de datos dependen de la posición que se ocupe frente a la información, ya que puede estar a cargo de una persona física titular de la información; por otro lado, puede ser una persona natural o jurídica como encargada del tratamiento de datos y/o responsable del </a:t>
            </a:r>
            <a:r>
              <a:rPr lang="es-CO" dirty="0" smtClean="0"/>
              <a:t>mismo.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1291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Claridad sobre la información.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b="1" dirty="0"/>
              <a:t>¿En qué consiste la protección de datos?</a:t>
            </a:r>
            <a:endParaRPr lang="es-CO" b="1" dirty="0" smtClean="0"/>
          </a:p>
          <a:p>
            <a:pPr algn="just"/>
            <a:r>
              <a:rPr lang="es-CO" dirty="0"/>
              <a:t>Son todas las medidas que se toman, tanto a nivel técnico como jurídico, para garantizar que la información de los usuarios de una compañía, entidad o de cualquier base de datos, esté segura de cualquier ataque o intento de acceder a esta, por parte de personas no autorizadas</a:t>
            </a:r>
            <a:r>
              <a:rPr lang="es-CO" dirty="0" smtClean="0"/>
              <a:t>.</a:t>
            </a:r>
          </a:p>
          <a:p>
            <a:pPr marL="0" indent="0" algn="just">
              <a:buNone/>
            </a:pPr>
            <a:endParaRPr lang="es-CO" dirty="0" smtClean="0"/>
          </a:p>
          <a:p>
            <a:pPr marL="0" indent="0" algn="just">
              <a:buNone/>
            </a:pPr>
            <a:r>
              <a:rPr lang="es-CO" b="1" dirty="0"/>
              <a:t>¿Qué medidas se deben tomar para </a:t>
            </a:r>
            <a:r>
              <a:rPr lang="es-CO" b="1" dirty="0" smtClean="0"/>
              <a:t>una </a:t>
            </a:r>
            <a:r>
              <a:rPr lang="es-CO" b="1" dirty="0"/>
              <a:t>efectiva protección de datos?</a:t>
            </a:r>
            <a:endParaRPr lang="es-CO" b="1" dirty="0" smtClean="0"/>
          </a:p>
          <a:p>
            <a:pPr algn="just"/>
            <a:r>
              <a:rPr lang="es-CO" dirty="0"/>
              <a:t>Las medidas que se deben adoptar frente a la protección de datos dependen de la posición que se ocupe frente a la información, ya que puede estar a cargo de una persona física titular de la información; por otro lado, puede ser una persona natural o jurídica como encargada del tratamiento de datos y/o responsable del </a:t>
            </a:r>
            <a:r>
              <a:rPr lang="es-CO" dirty="0" smtClean="0"/>
              <a:t>mismo.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21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435" y="2133600"/>
            <a:ext cx="2633374" cy="3182581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Titular de la Información.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dirty="0" smtClean="0"/>
              <a:t>Tener </a:t>
            </a:r>
            <a:r>
              <a:rPr lang="es-CO" dirty="0"/>
              <a:t>claridad de dónde se encuentran sus datos personales </a:t>
            </a:r>
            <a:r>
              <a:rPr lang="es-CO" dirty="0" smtClean="0"/>
              <a:t>actualmente.</a:t>
            </a:r>
            <a:endParaRPr lang="es-CO" dirty="0"/>
          </a:p>
          <a:p>
            <a:pPr algn="just"/>
            <a:r>
              <a:rPr lang="es-CO" dirty="0"/>
              <a:t>Saber quién custodia sus datos </a:t>
            </a:r>
            <a:r>
              <a:rPr lang="es-CO" dirty="0" smtClean="0"/>
              <a:t>personales.</a:t>
            </a:r>
            <a:endParaRPr lang="es-CO" dirty="0"/>
          </a:p>
          <a:p>
            <a:pPr algn="just"/>
            <a:r>
              <a:rPr lang="es-CO" dirty="0"/>
              <a:t>Conocer qué personas tienen acceso a su información </a:t>
            </a:r>
            <a:r>
              <a:rPr lang="es-CO" dirty="0" smtClean="0"/>
              <a:t>personal.</a:t>
            </a:r>
            <a:endParaRPr lang="es-CO" dirty="0"/>
          </a:p>
          <a:p>
            <a:pPr algn="just"/>
            <a:r>
              <a:rPr lang="es-CO" dirty="0"/>
              <a:t>Conocer los mecanismos legales con que puede defender sus derechos de información ante las entidades ya sean públicas o </a:t>
            </a:r>
            <a:r>
              <a:rPr lang="es-CO" dirty="0" smtClean="0"/>
              <a:t>privadas.</a:t>
            </a:r>
            <a:endParaRPr lang="es-CO" dirty="0"/>
          </a:p>
          <a:p>
            <a:pPr algn="just"/>
            <a:r>
              <a:rPr lang="es-CO" dirty="0"/>
              <a:t>Identificar sus bases de </a:t>
            </a:r>
            <a:r>
              <a:rPr lang="es-CO" dirty="0" smtClean="0"/>
              <a:t>datos.</a:t>
            </a:r>
            <a:endParaRPr lang="es-CO" dirty="0"/>
          </a:p>
          <a:p>
            <a:pPr algn="just"/>
            <a:r>
              <a:rPr lang="es-CO" dirty="0"/>
              <a:t>Entender que su información constituye un derecho y sobre ella usted tiene el poder de decidir, quién la tiene, en qué condiciones la tiene y hasta cuándo la tiene</a:t>
            </a:r>
            <a:r>
              <a:rPr lang="es-C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2476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424" y="2133600"/>
            <a:ext cx="2828217" cy="3456709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Sanciones.</a:t>
            </a:r>
            <a:endParaRPr lang="es-CO" b="1" dirty="0"/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dirty="0"/>
              <a:t>Las sanciones para los encargados y los responsables del tratamiento de datos personales que pueden ser la misma persona natural o jurídica de naturaleza privada, están en cabeza de la Superintendencia de Industria y Comercio, y van desde:</a:t>
            </a:r>
          </a:p>
          <a:p>
            <a:pPr algn="just"/>
            <a:r>
              <a:rPr lang="es-CO" dirty="0" smtClean="0"/>
              <a:t>Multas </a:t>
            </a:r>
            <a:r>
              <a:rPr lang="es-CO" dirty="0"/>
              <a:t>de carácter personal o institucional hasta por 2.000 Salarios Mínimos Mensuales Legales Vigentes.</a:t>
            </a:r>
          </a:p>
          <a:p>
            <a:pPr algn="just"/>
            <a:r>
              <a:rPr lang="es-CO" dirty="0"/>
              <a:t>Suspensión de las actividades relacionadas con el tratamiento hasta por seis meses.</a:t>
            </a:r>
          </a:p>
          <a:p>
            <a:pPr algn="just"/>
            <a:r>
              <a:rPr lang="es-CO" dirty="0"/>
              <a:t>Cierre temporal de las operaciones relacionadas con el tratamiento.</a:t>
            </a:r>
          </a:p>
          <a:p>
            <a:pPr algn="just"/>
            <a:r>
              <a:rPr lang="es-CO" dirty="0"/>
              <a:t>Cierre inmediato y definitivo de la operación que involucre el tratamiento de datos.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06652067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1018</Words>
  <Application>Microsoft Office PowerPoint</Application>
  <PresentationFormat>Panorámica</PresentationFormat>
  <Paragraphs>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PROTECCIÓN DE DATOS O HÁBEAS DATA.</vt:lpstr>
      <vt:lpstr>Derechos que garantiza. </vt:lpstr>
      <vt:lpstr>Principios Rectores de la Ley de Seguridad de la Información.</vt:lpstr>
      <vt:lpstr>Requisitos para aplicación de la Ley 1581 y el Decreto 1377.</vt:lpstr>
      <vt:lpstr>Claridad sobre la información.</vt:lpstr>
      <vt:lpstr>Claridad sobre la información.</vt:lpstr>
      <vt:lpstr>Claridad sobre la información.</vt:lpstr>
      <vt:lpstr>Titular de la Información.</vt:lpstr>
      <vt:lpstr>Sanciones.</vt:lpstr>
      <vt:lpstr>Casos en que no necesita autorización.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PROTECCIÓN DE DATOS O HÁBEAS DATA.</dc:title>
  <dc:creator>Jhonny Neisa</dc:creator>
  <cp:lastModifiedBy>CLAUDIA FLORIAN</cp:lastModifiedBy>
  <cp:revision>11</cp:revision>
  <dcterms:created xsi:type="dcterms:W3CDTF">2018-05-07T13:10:41Z</dcterms:created>
  <dcterms:modified xsi:type="dcterms:W3CDTF">2018-05-07T20:47:50Z</dcterms:modified>
</cp:coreProperties>
</file>