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82" r:id="rId4"/>
    <p:sldId id="265" r:id="rId5"/>
    <p:sldId id="266" r:id="rId6"/>
    <p:sldId id="283" r:id="rId7"/>
    <p:sldId id="284" r:id="rId8"/>
    <p:sldId id="277" r:id="rId9"/>
    <p:sldId id="279" r:id="rId10"/>
    <p:sldId id="267" r:id="rId11"/>
    <p:sldId id="285" r:id="rId12"/>
    <p:sldId id="278" r:id="rId13"/>
    <p:sldId id="286" r:id="rId14"/>
    <p:sldId id="287" r:id="rId15"/>
    <p:sldId id="270" r:id="rId16"/>
    <p:sldId id="272" r:id="rId17"/>
    <p:sldId id="288" r:id="rId18"/>
    <p:sldId id="276" r:id="rId19"/>
    <p:sldId id="271" r:id="rId20"/>
    <p:sldId id="280" r:id="rId21"/>
    <p:sldId id="281" r:id="rId22"/>
    <p:sldId id="289" r:id="rId23"/>
    <p:sldId id="290" r:id="rId24"/>
    <p:sldId id="269" r:id="rId25"/>
    <p:sldId id="291" r:id="rId26"/>
    <p:sldId id="259" r:id="rId27"/>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D00"/>
    <a:srgbClr val="007A3D"/>
    <a:srgbClr val="0C4D32"/>
    <a:srgbClr val="7E9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858"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3400" b="0" i="0">
                <a:solidFill>
                  <a:schemeClr val="tx1"/>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6304" cy="10286999"/>
          </a:xfrm>
          <a:prstGeom prst="rect">
            <a:avLst/>
          </a:prstGeom>
        </p:spPr>
      </p:pic>
      <p:pic>
        <p:nvPicPr>
          <p:cNvPr id="17" name="bg object 17"/>
          <p:cNvPicPr/>
          <p:nvPr/>
        </p:nvPicPr>
        <p:blipFill>
          <a:blip r:embed="rId3" cstate="print"/>
          <a:stretch>
            <a:fillRect/>
          </a:stretch>
        </p:blipFill>
        <p:spPr>
          <a:xfrm>
            <a:off x="2400811" y="3178250"/>
            <a:ext cx="5246369" cy="6373519"/>
          </a:xfrm>
          <a:prstGeom prst="rect">
            <a:avLst/>
          </a:prstGeom>
        </p:spPr>
      </p:pic>
      <p:sp>
        <p:nvSpPr>
          <p:cNvPr id="2" name="Holder 2"/>
          <p:cNvSpPr>
            <a:spLocks noGrp="1"/>
          </p:cNvSpPr>
          <p:nvPr>
            <p:ph type="title"/>
          </p:nvPr>
        </p:nvSpPr>
        <p:spPr/>
        <p:txBody>
          <a:bodyPr lIns="0" tIns="0" rIns="0" bIns="0"/>
          <a:lstStyle>
            <a:lvl1pPr>
              <a:defRPr sz="34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6304" cy="10286999"/>
          </a:xfrm>
          <a:prstGeom prst="rect">
            <a:avLst/>
          </a:prstGeom>
        </p:spPr>
      </p:pic>
      <p:sp>
        <p:nvSpPr>
          <p:cNvPr id="2" name="Holder 2"/>
          <p:cNvSpPr>
            <a:spLocks noGrp="1"/>
          </p:cNvSpPr>
          <p:nvPr>
            <p:ph type="title"/>
          </p:nvPr>
        </p:nvSpPr>
        <p:spPr>
          <a:xfrm>
            <a:off x="5741769" y="1358259"/>
            <a:ext cx="6327140" cy="1225550"/>
          </a:xfrm>
          <a:prstGeom prst="rect">
            <a:avLst/>
          </a:prstGeom>
        </p:spPr>
        <p:txBody>
          <a:bodyPr wrap="square" lIns="0" tIns="0" rIns="0" bIns="0">
            <a:spAutoFit/>
          </a:bodyPr>
          <a:lstStyle>
            <a:lvl1pPr>
              <a:defRPr sz="34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5/6/2025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923"/>
            <a:ext cx="18287997" cy="10285044"/>
          </a:xfrm>
          <a:prstGeom prst="rect">
            <a:avLst/>
          </a:prstGeom>
        </p:spPr>
      </p:pic>
      <p:sp>
        <p:nvSpPr>
          <p:cNvPr id="3" name="object 3"/>
          <p:cNvSpPr txBox="1"/>
          <p:nvPr/>
        </p:nvSpPr>
        <p:spPr>
          <a:xfrm>
            <a:off x="10744200" y="3543300"/>
            <a:ext cx="6661784" cy="3019353"/>
          </a:xfrm>
          <a:prstGeom prst="rect">
            <a:avLst/>
          </a:prstGeom>
        </p:spPr>
        <p:txBody>
          <a:bodyPr vert="horz" wrap="square" lIns="0" tIns="12700" rIns="0" bIns="0" rtlCol="0">
            <a:spAutoFit/>
          </a:bodyPr>
          <a:lstStyle/>
          <a:p>
            <a:pPr marL="159385" marR="151765" algn="ctr">
              <a:lnSpc>
                <a:spcPct val="115799"/>
              </a:lnSpc>
              <a:spcBef>
                <a:spcPts val="100"/>
              </a:spcBef>
            </a:pPr>
            <a:r>
              <a:rPr lang="es-CO" sz="3400" spc="-220" dirty="0">
                <a:solidFill>
                  <a:srgbClr val="003D24"/>
                </a:solidFill>
                <a:latin typeface="Arial Black"/>
                <a:cs typeface="Arial Black"/>
              </a:rPr>
              <a:t>COCREANDO EL </a:t>
            </a:r>
          </a:p>
          <a:p>
            <a:pPr marL="159385" marR="151765" algn="ctr">
              <a:lnSpc>
                <a:spcPct val="115799"/>
              </a:lnSpc>
              <a:spcBef>
                <a:spcPts val="100"/>
              </a:spcBef>
            </a:pPr>
            <a:r>
              <a:rPr lang="es-CO" sz="3400" spc="-220" dirty="0">
                <a:solidFill>
                  <a:srgbClr val="003D24"/>
                </a:solidFill>
                <a:latin typeface="Arial Black"/>
                <a:cs typeface="Arial Black"/>
              </a:rPr>
              <a:t>CAI DE COMUNICACIÓN Y LECTURA CRÍTICA</a:t>
            </a:r>
            <a:endParaRPr sz="3400" dirty="0">
              <a:latin typeface="Arial Black"/>
              <a:cs typeface="Arial Black"/>
            </a:endParaRPr>
          </a:p>
          <a:p>
            <a:pPr marL="498475" marR="490855" algn="ctr">
              <a:lnSpc>
                <a:spcPct val="115799"/>
              </a:lnSpc>
              <a:spcBef>
                <a:spcPts val="4725"/>
              </a:spcBef>
            </a:pPr>
            <a:r>
              <a:rPr sz="3400" spc="-140" dirty="0">
                <a:solidFill>
                  <a:srgbClr val="003D24"/>
                </a:solidFill>
                <a:latin typeface="Arial Black"/>
                <a:cs typeface="Arial Black"/>
              </a:rPr>
              <a:t>Marzo</a:t>
            </a:r>
            <a:r>
              <a:rPr sz="3400" spc="-240" dirty="0">
                <a:solidFill>
                  <a:srgbClr val="003D24"/>
                </a:solidFill>
                <a:latin typeface="Arial Black"/>
                <a:cs typeface="Arial Black"/>
              </a:rPr>
              <a:t> </a:t>
            </a:r>
            <a:r>
              <a:rPr lang="es-CO" sz="3400" spc="-340" dirty="0">
                <a:solidFill>
                  <a:srgbClr val="003D24"/>
                </a:solidFill>
                <a:latin typeface="Arial Black"/>
                <a:cs typeface="Arial Black"/>
              </a:rPr>
              <a:t>7</a:t>
            </a:r>
            <a:r>
              <a:rPr sz="3400" spc="-235" dirty="0">
                <a:solidFill>
                  <a:srgbClr val="003D24"/>
                </a:solidFill>
                <a:latin typeface="Arial Black"/>
                <a:cs typeface="Arial Black"/>
              </a:rPr>
              <a:t> </a:t>
            </a:r>
            <a:r>
              <a:rPr sz="3400" spc="-200" dirty="0">
                <a:solidFill>
                  <a:srgbClr val="003D24"/>
                </a:solidFill>
                <a:latin typeface="Arial Black"/>
                <a:cs typeface="Arial Black"/>
              </a:rPr>
              <a:t>de</a:t>
            </a:r>
            <a:r>
              <a:rPr sz="3400" spc="-235" dirty="0">
                <a:solidFill>
                  <a:srgbClr val="003D24"/>
                </a:solidFill>
                <a:latin typeface="Arial Black"/>
                <a:cs typeface="Arial Black"/>
              </a:rPr>
              <a:t> </a:t>
            </a:r>
            <a:r>
              <a:rPr sz="3400" spc="-365" dirty="0">
                <a:solidFill>
                  <a:srgbClr val="003D24"/>
                </a:solidFill>
                <a:latin typeface="Arial Black"/>
                <a:cs typeface="Arial Black"/>
              </a:rPr>
              <a:t>2025</a:t>
            </a:r>
            <a:endParaRPr sz="3400" dirty="0">
              <a:latin typeface="Arial Black"/>
              <a:cs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9E3187-18A9-E692-981F-B3AEDD62B5F4}"/>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D24FE8D1-413E-CD3E-E0C6-81B617FAFE3E}"/>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9DB06AB1-D984-15DE-D3AB-6F96189AA3AD}"/>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A1ECA2F4-11AD-844C-12B8-BBAC881AD573}"/>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FDAB5B7C-FC48-099A-1209-09887B4F7D60}"/>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11" name="CuadroTexto 10">
            <a:extLst>
              <a:ext uri="{FF2B5EF4-FFF2-40B4-BE49-F238E27FC236}">
                <a16:creationId xmlns:a16="http://schemas.microsoft.com/office/drawing/2014/main" id="{51B833F6-170D-C29A-E63C-E1A4D99B426B}"/>
              </a:ext>
            </a:extLst>
          </p:cNvPr>
          <p:cNvSpPr txBox="1"/>
          <p:nvPr/>
        </p:nvSpPr>
        <p:spPr>
          <a:xfrm>
            <a:off x="4190998" y="2732844"/>
            <a:ext cx="13030201" cy="5161221"/>
          </a:xfrm>
          <a:prstGeom prst="rect">
            <a:avLst/>
          </a:prstGeom>
          <a:noFill/>
        </p:spPr>
        <p:txBody>
          <a:bodyPr wrap="square">
            <a:spAutoFit/>
          </a:bodyPr>
          <a:lstStyle/>
          <a:p>
            <a:pPr>
              <a:lnSpc>
                <a:spcPct val="115000"/>
              </a:lnSpc>
              <a:spcAft>
                <a:spcPts val="800"/>
              </a:spcAft>
              <a:buNone/>
            </a:pP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Los datos revelan una clara predominancia del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consumo audiovisual</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entre los estudiantes, donde el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54% prefiere informarse a través de videos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lo que refleja una tendencia global hacia formatos dinámicos, inmediatos y de fácil digestión, característicos de plataformas como TikTok, YouTube o Instagram </a:t>
            </a:r>
            <a:r>
              <a:rPr lang="es-CO" sz="3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Reels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Esta preferencia puede atribuirse a la naturaleza multimodal de los videos, que combinan imágenes, texto y sonido, facilitando una experiencia más envolvente y accesible, especialmente para generaciones habituadas a la inmediatez y el entretenimiento visual. el rigor informativo.</a:t>
            </a:r>
          </a:p>
        </p:txBody>
      </p:sp>
      <p:sp>
        <p:nvSpPr>
          <p:cNvPr id="12" name="CuadroTexto 11">
            <a:extLst>
              <a:ext uri="{FF2B5EF4-FFF2-40B4-BE49-F238E27FC236}">
                <a16:creationId xmlns:a16="http://schemas.microsoft.com/office/drawing/2014/main" id="{265BCDA5-2552-EB39-CEA9-963686F436A6}"/>
              </a:ext>
            </a:extLst>
          </p:cNvPr>
          <p:cNvSpPr txBox="1"/>
          <p:nvPr/>
        </p:nvSpPr>
        <p:spPr>
          <a:xfrm>
            <a:off x="4169228" y="1826941"/>
            <a:ext cx="12192000" cy="584775"/>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¿Cómo prefieres consumir noticias?</a:t>
            </a:r>
            <a:endParaRPr lang="es-CO" sz="3200" b="1" dirty="0">
              <a:solidFill>
                <a:srgbClr val="E2AD00"/>
              </a:solidFill>
            </a:endParaRPr>
          </a:p>
        </p:txBody>
      </p:sp>
    </p:spTree>
    <p:extLst>
      <p:ext uri="{BB962C8B-B14F-4D97-AF65-F5344CB8AC3E}">
        <p14:creationId xmlns:p14="http://schemas.microsoft.com/office/powerpoint/2010/main" val="413192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FD4A9F-3A7D-5D7B-B012-070ACD3E15EF}"/>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4DD48A7F-D672-EBBE-7721-55EA451BDFDE}"/>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AC89C803-A2DB-784B-021F-18D151476EB8}"/>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7331D22F-8DF7-1C05-3968-5C0948F76DB9}"/>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1CB12C2B-9731-6CB4-B8D2-9E05FC4C56AF}"/>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11" name="CuadroTexto 10">
            <a:extLst>
              <a:ext uri="{FF2B5EF4-FFF2-40B4-BE49-F238E27FC236}">
                <a16:creationId xmlns:a16="http://schemas.microsoft.com/office/drawing/2014/main" id="{8CA7E0FA-27D5-BEE1-B5A4-41812A4112B8}"/>
              </a:ext>
            </a:extLst>
          </p:cNvPr>
          <p:cNvSpPr txBox="1"/>
          <p:nvPr/>
        </p:nvSpPr>
        <p:spPr>
          <a:xfrm>
            <a:off x="3967843" y="2172280"/>
            <a:ext cx="14173200" cy="7529049"/>
          </a:xfrm>
          <a:prstGeom prst="rect">
            <a:avLst/>
          </a:prstGeom>
          <a:noFill/>
        </p:spPr>
        <p:txBody>
          <a:bodyPr wrap="square">
            <a:spAutoFit/>
          </a:bodyPr>
          <a:lstStyle/>
          <a:p>
            <a:pPr>
              <a:lnSpc>
                <a:spcPct val="115000"/>
              </a:lnSpc>
              <a:spcAft>
                <a:spcPts val="800"/>
              </a:spcAft>
              <a:buNone/>
            </a:pPr>
            <a:r>
              <a:rPr lang="es-CO" sz="3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En segundo lugar, con un </a:t>
            </a:r>
            <a:r>
              <a:rPr lang="es-CO" sz="31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27%</a:t>
            </a:r>
            <a:r>
              <a:rPr lang="es-CO" sz="3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se encuentra la opción de </a:t>
            </a:r>
            <a:r>
              <a:rPr lang="es-CO" sz="31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escuchar noticias</a:t>
            </a:r>
            <a:r>
              <a:rPr lang="es-CO" sz="3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lo que sugiere un interés por formatos como podcasts, radio digital o audios en redes sociales, ideales para consumo en movimiento o multitarea. Este porcentaje, aunque significativo, es considerablemente menor que el de los videos, lo que podría indicar que, si bien el formato auditivo conserva relevancia, no logra competir con el atractivo visual en este grupo etario.</a:t>
            </a:r>
          </a:p>
          <a:p>
            <a:pPr>
              <a:lnSpc>
                <a:spcPct val="115000"/>
              </a:lnSpc>
              <a:spcAft>
                <a:spcPts val="800"/>
              </a:spcAft>
            </a:pPr>
            <a:r>
              <a:rPr lang="es-CO" sz="3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Finalmente, solo el </a:t>
            </a:r>
            <a:r>
              <a:rPr lang="es-CO" sz="31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17%</a:t>
            </a:r>
            <a:r>
              <a:rPr lang="es-CO" sz="3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de los estudiantes prefiere </a:t>
            </a:r>
            <a:r>
              <a:rPr lang="es-CO" sz="31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leer noticias</a:t>
            </a:r>
            <a:r>
              <a:rPr lang="es-CO" sz="3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lo que evidencia un distanciamiento de los formatos tradicionales escritos (periódicos, artículos web largos). Este bajo porcentaje plantea desafíos importantes para la formación en lectura crítica, ya que el pensamiento analítico suele fortalecerse mediante la lectura profunda. Sin embargo, también abre oportunidades para adaptar estrategias pedagógicas que integren lo visual y lo auditivo sin sacrificar el rigor informativo.</a:t>
            </a:r>
          </a:p>
        </p:txBody>
      </p:sp>
      <p:sp>
        <p:nvSpPr>
          <p:cNvPr id="4" name="CuadroTexto 3">
            <a:extLst>
              <a:ext uri="{FF2B5EF4-FFF2-40B4-BE49-F238E27FC236}">
                <a16:creationId xmlns:a16="http://schemas.microsoft.com/office/drawing/2014/main" id="{B8F36F7C-D901-76C7-4F18-0AACDBD4A8FC}"/>
              </a:ext>
            </a:extLst>
          </p:cNvPr>
          <p:cNvSpPr txBox="1"/>
          <p:nvPr/>
        </p:nvSpPr>
        <p:spPr>
          <a:xfrm>
            <a:off x="3935186" y="1587505"/>
            <a:ext cx="12192000" cy="584775"/>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¿Cómo prefieres consumir noticias?</a:t>
            </a:r>
            <a:endParaRPr lang="es-CO" sz="3200" b="1" dirty="0">
              <a:solidFill>
                <a:srgbClr val="E2AD00"/>
              </a:solidFill>
            </a:endParaRPr>
          </a:p>
        </p:txBody>
      </p:sp>
    </p:spTree>
    <p:extLst>
      <p:ext uri="{BB962C8B-B14F-4D97-AF65-F5344CB8AC3E}">
        <p14:creationId xmlns:p14="http://schemas.microsoft.com/office/powerpoint/2010/main" val="359987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71BB13-B011-EF35-FDA1-765A59AF6CD1}"/>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C42B7F57-033F-2EEB-0779-A7D86ADBA752}"/>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2896F38D-59CA-9BF4-1AE9-316FB38755F0}"/>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B7E590A3-EE4F-808E-5413-76F62461682A}"/>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00E27B15-EB03-D0FF-C918-AA91CA4F7CF8}"/>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10" name="Imagen 9">
            <a:extLst>
              <a:ext uri="{FF2B5EF4-FFF2-40B4-BE49-F238E27FC236}">
                <a16:creationId xmlns:a16="http://schemas.microsoft.com/office/drawing/2014/main" id="{41150645-E0F1-3FC3-3465-3445CB72507E}"/>
              </a:ext>
            </a:extLst>
          </p:cNvPr>
          <p:cNvPicPr>
            <a:picLocks noChangeAspect="1"/>
          </p:cNvPicPr>
          <p:nvPr/>
        </p:nvPicPr>
        <p:blipFill>
          <a:blip r:embed="rId3"/>
          <a:stretch>
            <a:fillRect/>
          </a:stretch>
        </p:blipFill>
        <p:spPr>
          <a:xfrm>
            <a:off x="4002196" y="2693655"/>
            <a:ext cx="13586176" cy="6094063"/>
          </a:xfrm>
          <a:prstGeom prst="rect">
            <a:avLst/>
          </a:prstGeom>
        </p:spPr>
      </p:pic>
    </p:spTree>
    <p:extLst>
      <p:ext uri="{BB962C8B-B14F-4D97-AF65-F5344CB8AC3E}">
        <p14:creationId xmlns:p14="http://schemas.microsoft.com/office/powerpoint/2010/main" val="66856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DA527F-20F9-BBC0-A492-D914A153E12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BFB61615-B64F-0607-8640-E7C1340B61E3}"/>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8A9FBAF8-855D-45C6-6C4E-0F8325E0FD36}"/>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CCA3167C-5B16-2F09-D024-EC3AF2186AF6}"/>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77356D08-E884-E180-4F8D-4DE12B963A4A}"/>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5" name="CuadroTexto 4">
            <a:extLst>
              <a:ext uri="{FF2B5EF4-FFF2-40B4-BE49-F238E27FC236}">
                <a16:creationId xmlns:a16="http://schemas.microsoft.com/office/drawing/2014/main" id="{0800D956-35FB-68AA-C09C-B75CF7103D14}"/>
              </a:ext>
            </a:extLst>
          </p:cNvPr>
          <p:cNvSpPr txBox="1"/>
          <p:nvPr/>
        </p:nvSpPr>
        <p:spPr>
          <a:xfrm>
            <a:off x="4023967" y="2804931"/>
            <a:ext cx="13149943" cy="5727530"/>
          </a:xfrm>
          <a:prstGeom prst="rect">
            <a:avLst/>
          </a:prstGeom>
          <a:noFill/>
        </p:spPr>
        <p:txBody>
          <a:bodyPr wrap="square">
            <a:spAutoFit/>
          </a:bodyPr>
          <a:lstStyle/>
          <a:p>
            <a:pPr>
              <a:lnSpc>
                <a:spcPct val="115000"/>
              </a:lnSpc>
              <a:spcAft>
                <a:spcPts val="800"/>
              </a:spcAft>
              <a:buNone/>
            </a:pP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Los resultados muestran una marcada preferencia por la información proveniente de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medios oficiales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con un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69%</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de los estudiantes expresando mayor confianza en estas fuentes. Esto indica que, a pesar del consumo frecuente de noticias a través de plataformas digitales y redes sociales (como se observó en análisis anteriores), los estudiantes reconocen el valor de los medios tradicionales y oficiales como fuentes más confiables y rigurosas. Este dato es alentador, ya que sugiere que los estudiantes distinguen entre fuentes con procesos editoriales verificables y contenido generado por figuras individuales, lo que refleja un cierto nivel de discernimiento crítico.</a:t>
            </a:r>
          </a:p>
        </p:txBody>
      </p:sp>
      <p:sp>
        <p:nvSpPr>
          <p:cNvPr id="12" name="CuadroTexto 11">
            <a:extLst>
              <a:ext uri="{FF2B5EF4-FFF2-40B4-BE49-F238E27FC236}">
                <a16:creationId xmlns:a16="http://schemas.microsoft.com/office/drawing/2014/main" id="{8D1507A3-8A87-EB24-7E73-0BC089036FB7}"/>
              </a:ext>
            </a:extLst>
          </p:cNvPr>
          <p:cNvSpPr txBox="1"/>
          <p:nvPr/>
        </p:nvSpPr>
        <p:spPr>
          <a:xfrm>
            <a:off x="3967843" y="1660801"/>
            <a:ext cx="13765790" cy="954107"/>
          </a:xfrm>
          <a:prstGeom prst="rect">
            <a:avLst/>
          </a:prstGeom>
          <a:noFill/>
        </p:spPr>
        <p:txBody>
          <a:bodyPr wrap="square">
            <a:spAutoFit/>
          </a:bodyPr>
          <a:lstStyle/>
          <a:p>
            <a:r>
              <a:rPr lang="es-ES" sz="2800" b="1" i="0" dirty="0">
                <a:solidFill>
                  <a:srgbClr val="E2AD00"/>
                </a:solidFill>
                <a:effectLst/>
                <a:latin typeface="Segoe UI" panose="020B0502040204020203" pitchFamily="34" charset="0"/>
              </a:rPr>
              <a:t>¿Confías más en la información que proviene directamente de medios oficiales o en la opinión de </a:t>
            </a:r>
            <a:r>
              <a:rPr lang="es-ES" sz="2800" b="1" i="0" dirty="0" err="1">
                <a:solidFill>
                  <a:srgbClr val="E2AD00"/>
                </a:solidFill>
                <a:effectLst/>
                <a:latin typeface="Segoe UI" panose="020B0502040204020203" pitchFamily="34" charset="0"/>
              </a:rPr>
              <a:t>influencers</a:t>
            </a:r>
            <a:r>
              <a:rPr lang="es-ES" sz="2800" b="1" i="0" dirty="0">
                <a:solidFill>
                  <a:srgbClr val="E2AD00"/>
                </a:solidFill>
                <a:effectLst/>
                <a:latin typeface="Segoe UI" panose="020B0502040204020203" pitchFamily="34" charset="0"/>
              </a:rPr>
              <a:t> que comentan las noticias?</a:t>
            </a:r>
            <a:endParaRPr lang="es-CO" sz="2800" dirty="0">
              <a:solidFill>
                <a:srgbClr val="E2AD00"/>
              </a:solidFill>
            </a:endParaRPr>
          </a:p>
        </p:txBody>
      </p:sp>
    </p:spTree>
    <p:extLst>
      <p:ext uri="{BB962C8B-B14F-4D97-AF65-F5344CB8AC3E}">
        <p14:creationId xmlns:p14="http://schemas.microsoft.com/office/powerpoint/2010/main" val="188982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77828E-2113-153F-F0E8-9E644C88B521}"/>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A71C0802-CA5D-C83E-65AD-CDA294B79366}"/>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E5E5E77C-8661-397A-2D74-273AAC25F8ED}"/>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068354AD-D658-A413-A9A6-05D46AD64D94}"/>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3CBE62A6-418D-C53C-E4BC-F7A7074C2104}"/>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5" name="CuadroTexto 4">
            <a:extLst>
              <a:ext uri="{FF2B5EF4-FFF2-40B4-BE49-F238E27FC236}">
                <a16:creationId xmlns:a16="http://schemas.microsoft.com/office/drawing/2014/main" id="{772778BC-2C80-3893-9E87-718C680CF5F0}"/>
              </a:ext>
            </a:extLst>
          </p:cNvPr>
          <p:cNvSpPr txBox="1"/>
          <p:nvPr/>
        </p:nvSpPr>
        <p:spPr>
          <a:xfrm>
            <a:off x="4023967" y="2804931"/>
            <a:ext cx="13149943" cy="5727530"/>
          </a:xfrm>
          <a:prstGeom prst="rect">
            <a:avLst/>
          </a:prstGeom>
          <a:noFill/>
        </p:spPr>
        <p:txBody>
          <a:bodyPr wrap="square">
            <a:spAutoFit/>
          </a:bodyPr>
          <a:lstStyle/>
          <a:p>
            <a:pPr>
              <a:lnSpc>
                <a:spcPct val="115000"/>
              </a:lnSpc>
              <a:spcAft>
                <a:spcPts val="800"/>
              </a:spcAft>
            </a:pP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Por otro lado, solo un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de los estudiantes confía más en </a:t>
            </a:r>
            <a:r>
              <a:rPr lang="es-CO" sz="32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influencers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lo que demuestra un escepticismo generalizado hacia las opiniones de figuras no profesionales en el ámbito noticioso. Este porcentaje marginal podría deberse a la percepción de que los </a:t>
            </a:r>
            <a:r>
              <a:rPr lang="es-CO" sz="3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influencers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priorizan la </a:t>
            </a:r>
            <a:r>
              <a:rPr lang="es-CO" sz="3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viralidad</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sobre la precisión informativa, o bien a que los estudiantes asociaron a estos actores con entretenimiento más que con periodismo. Sin embargo, es interesante destacar que un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28%</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confía </a:t>
            </a:r>
            <a:r>
              <a:rPr lang="es-CO"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por igual en ambos tipos de fuentes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lo que podría interpretarse como una postura híbrida: mientras valoran la credibilidad de los medios oficiales, también están abiertos a perspectivas alternativas que complementen la información tradicional.</a:t>
            </a:r>
          </a:p>
        </p:txBody>
      </p:sp>
      <p:sp>
        <p:nvSpPr>
          <p:cNvPr id="12" name="CuadroTexto 11">
            <a:extLst>
              <a:ext uri="{FF2B5EF4-FFF2-40B4-BE49-F238E27FC236}">
                <a16:creationId xmlns:a16="http://schemas.microsoft.com/office/drawing/2014/main" id="{A675A930-1F16-2272-BFDB-AA1362FBB69D}"/>
              </a:ext>
            </a:extLst>
          </p:cNvPr>
          <p:cNvSpPr txBox="1"/>
          <p:nvPr/>
        </p:nvSpPr>
        <p:spPr>
          <a:xfrm>
            <a:off x="3967843" y="1660801"/>
            <a:ext cx="13765790" cy="954107"/>
          </a:xfrm>
          <a:prstGeom prst="rect">
            <a:avLst/>
          </a:prstGeom>
          <a:noFill/>
        </p:spPr>
        <p:txBody>
          <a:bodyPr wrap="square">
            <a:spAutoFit/>
          </a:bodyPr>
          <a:lstStyle/>
          <a:p>
            <a:r>
              <a:rPr lang="es-ES" sz="2800" b="1" i="0" dirty="0">
                <a:solidFill>
                  <a:srgbClr val="E2AD00"/>
                </a:solidFill>
                <a:effectLst/>
                <a:latin typeface="Segoe UI" panose="020B0502040204020203" pitchFamily="34" charset="0"/>
              </a:rPr>
              <a:t>¿Confías más en la información que proviene directamente de medios oficiales o en la opinión de </a:t>
            </a:r>
            <a:r>
              <a:rPr lang="es-ES" sz="2800" b="1" i="0" dirty="0" err="1">
                <a:solidFill>
                  <a:srgbClr val="E2AD00"/>
                </a:solidFill>
                <a:effectLst/>
                <a:latin typeface="Segoe UI" panose="020B0502040204020203" pitchFamily="34" charset="0"/>
              </a:rPr>
              <a:t>influencers</a:t>
            </a:r>
            <a:r>
              <a:rPr lang="es-ES" sz="2800" b="1" i="0" dirty="0">
                <a:solidFill>
                  <a:srgbClr val="E2AD00"/>
                </a:solidFill>
                <a:effectLst/>
                <a:latin typeface="Segoe UI" panose="020B0502040204020203" pitchFamily="34" charset="0"/>
              </a:rPr>
              <a:t> que comentan las noticias?</a:t>
            </a:r>
            <a:endParaRPr lang="es-CO" sz="2800" dirty="0">
              <a:solidFill>
                <a:srgbClr val="E2AD00"/>
              </a:solidFill>
            </a:endParaRPr>
          </a:p>
        </p:txBody>
      </p:sp>
    </p:spTree>
    <p:extLst>
      <p:ext uri="{BB962C8B-B14F-4D97-AF65-F5344CB8AC3E}">
        <p14:creationId xmlns:p14="http://schemas.microsoft.com/office/powerpoint/2010/main" val="4939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178ED2-9C7C-BC84-29F0-451771F07E92}"/>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76A26F64-00F2-7B44-CB91-0D6920DB2331}"/>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EFED0139-B892-E31C-B516-76EF15BCFD72}"/>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413BDD26-D121-F01E-87B7-60E5615529E8}"/>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E6B5789A-F117-CA27-5223-6AFAEEEF780A}"/>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9" name="Imagen 8">
            <a:extLst>
              <a:ext uri="{FF2B5EF4-FFF2-40B4-BE49-F238E27FC236}">
                <a16:creationId xmlns:a16="http://schemas.microsoft.com/office/drawing/2014/main" id="{CABEA414-2AF9-1A19-F493-834A0D4B3268}"/>
              </a:ext>
            </a:extLst>
          </p:cNvPr>
          <p:cNvPicPr>
            <a:picLocks noChangeAspect="1"/>
          </p:cNvPicPr>
          <p:nvPr/>
        </p:nvPicPr>
        <p:blipFill>
          <a:blip r:embed="rId3"/>
          <a:stretch>
            <a:fillRect/>
          </a:stretch>
        </p:blipFill>
        <p:spPr>
          <a:xfrm>
            <a:off x="4070422" y="2504861"/>
            <a:ext cx="13912778" cy="5886878"/>
          </a:xfrm>
          <a:prstGeom prst="rect">
            <a:avLst/>
          </a:prstGeom>
        </p:spPr>
      </p:pic>
    </p:spTree>
    <p:extLst>
      <p:ext uri="{BB962C8B-B14F-4D97-AF65-F5344CB8AC3E}">
        <p14:creationId xmlns:p14="http://schemas.microsoft.com/office/powerpoint/2010/main" val="123168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1AF70A-ADC7-51BF-552A-464514D4A033}"/>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22C633D4-7273-0053-3C4F-1BB5552B9D8D}"/>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6C605FBA-ECC5-5083-73BC-4406768BDF86}"/>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B3953EE8-A05E-132A-6E17-47AE47475E02}"/>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435F4199-D5A3-21BE-6FA9-6E4E0192B54D}"/>
              </a:ext>
            </a:extLst>
          </p:cNvPr>
          <p:cNvSpPr txBox="1"/>
          <p:nvPr/>
        </p:nvSpPr>
        <p:spPr>
          <a:xfrm>
            <a:off x="5410200" y="1790700"/>
            <a:ext cx="11963400" cy="1077218"/>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¿Reconoces cuándo una noticia tiene sesgos ideológicos o intereses particulares detrás? </a:t>
            </a:r>
            <a:endParaRPr lang="es-CO" sz="3200" b="1" dirty="0">
              <a:solidFill>
                <a:srgbClr val="E2AD00"/>
              </a:solidFill>
            </a:endParaRPr>
          </a:p>
        </p:txBody>
      </p:sp>
      <p:sp>
        <p:nvSpPr>
          <p:cNvPr id="6" name="CuadroTexto 5">
            <a:extLst>
              <a:ext uri="{FF2B5EF4-FFF2-40B4-BE49-F238E27FC236}">
                <a16:creationId xmlns:a16="http://schemas.microsoft.com/office/drawing/2014/main" id="{D7FA82F5-2697-FBCB-9353-492DADCBF846}"/>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9" name="CuadroTexto 8">
            <a:extLst>
              <a:ext uri="{FF2B5EF4-FFF2-40B4-BE49-F238E27FC236}">
                <a16:creationId xmlns:a16="http://schemas.microsoft.com/office/drawing/2014/main" id="{286DAF0B-B4DA-BC4F-4D54-5EACFB9243E5}"/>
              </a:ext>
            </a:extLst>
          </p:cNvPr>
          <p:cNvSpPr txBox="1"/>
          <p:nvPr/>
        </p:nvSpPr>
        <p:spPr>
          <a:xfrm>
            <a:off x="4170924" y="3278846"/>
            <a:ext cx="13667014" cy="5765681"/>
          </a:xfrm>
          <a:prstGeom prst="rect">
            <a:avLst/>
          </a:prstGeom>
          <a:noFill/>
        </p:spPr>
        <p:txBody>
          <a:bodyPr wrap="square">
            <a:spAutoFit/>
          </a:bodyPr>
          <a:lstStyle/>
          <a:p>
            <a:pPr algn="l">
              <a:spcBef>
                <a:spcPts val="1029"/>
              </a:spcBef>
              <a:spcAft>
                <a:spcPts val="1029"/>
              </a:spcAft>
              <a:buNone/>
            </a:pPr>
            <a:r>
              <a:rPr lang="es-ES" sz="3200" b="0" i="0" dirty="0">
                <a:solidFill>
                  <a:schemeClr val="bg1"/>
                </a:solidFill>
                <a:effectLst/>
                <a:latin typeface="DeepSeek-CJK-patch"/>
              </a:rPr>
              <a:t>Los datos revelan que la mayoría de los estudiantes (</a:t>
            </a:r>
            <a:r>
              <a:rPr lang="es-ES" sz="3200" b="1" i="0" dirty="0">
                <a:solidFill>
                  <a:schemeClr val="bg1"/>
                </a:solidFill>
                <a:effectLst/>
                <a:latin typeface="DeepSeek-CJK-patch"/>
              </a:rPr>
              <a:t>66%</a:t>
            </a:r>
            <a:r>
              <a:rPr lang="es-ES" sz="3200" b="0" i="0" dirty="0">
                <a:solidFill>
                  <a:schemeClr val="bg1"/>
                </a:solidFill>
                <a:effectLst/>
                <a:latin typeface="DeepSeek-CJK-patch"/>
              </a:rPr>
              <a:t>) reconoce </a:t>
            </a:r>
            <a:r>
              <a:rPr lang="es-ES" sz="3200" b="0" i="1" dirty="0">
                <a:solidFill>
                  <a:schemeClr val="bg1"/>
                </a:solidFill>
                <a:effectLst/>
                <a:latin typeface="DeepSeek-CJK-patch"/>
              </a:rPr>
              <a:t>"a veces"</a:t>
            </a:r>
            <a:r>
              <a:rPr lang="es-ES" sz="3200" b="0" i="0" dirty="0">
                <a:solidFill>
                  <a:schemeClr val="bg1"/>
                </a:solidFill>
                <a:effectLst/>
                <a:latin typeface="DeepSeek-CJK-patch"/>
              </a:rPr>
              <a:t> cuándo una noticia tiene sesgos ideológicos o intereses particulares, lo que sugiere un </a:t>
            </a:r>
            <a:r>
              <a:rPr lang="es-ES" sz="3200" b="1" i="0" dirty="0">
                <a:solidFill>
                  <a:schemeClr val="bg1"/>
                </a:solidFill>
                <a:effectLst/>
                <a:latin typeface="DeepSeek-CJK-patch"/>
              </a:rPr>
              <a:t>nivel intermedio de conciencia crítica</a:t>
            </a:r>
            <a:r>
              <a:rPr lang="es-ES" sz="3200" b="0" i="0" dirty="0">
                <a:solidFill>
                  <a:schemeClr val="bg1"/>
                </a:solidFill>
                <a:effectLst/>
                <a:latin typeface="DeepSeek-CJK-patch"/>
              </a:rPr>
              <a:t>. Este porcentaje refleja una audiencia que, si bien es capaz de identificar manipulaciones en ciertos casos, aún carece de herramientas sistemáticas para </a:t>
            </a:r>
            <a:r>
              <a:rPr lang="es-ES" sz="3200" b="0" i="0" dirty="0">
                <a:solidFill>
                  <a:schemeClr val="bg1"/>
                </a:solidFill>
                <a:effectLst/>
                <a:latin typeface="Aptos" panose="020B0004020202020204" pitchFamily="34" charset="0"/>
              </a:rPr>
              <a:t>detectarlas</a:t>
            </a:r>
            <a:r>
              <a:rPr lang="es-ES" sz="3200" b="0" i="0" dirty="0">
                <a:solidFill>
                  <a:schemeClr val="bg1"/>
                </a:solidFill>
                <a:effectLst/>
                <a:latin typeface="DeepSeek-CJK-patch"/>
              </a:rPr>
              <a:t> de manera consistente. </a:t>
            </a:r>
          </a:p>
          <a:p>
            <a:pPr algn="l">
              <a:spcBef>
                <a:spcPts val="1029"/>
              </a:spcBef>
              <a:spcAft>
                <a:spcPts val="1029"/>
              </a:spcAft>
              <a:buNone/>
            </a:pPr>
            <a:r>
              <a:rPr lang="es-ES" sz="3200" b="0" i="0" dirty="0">
                <a:solidFill>
                  <a:schemeClr val="bg1"/>
                </a:solidFill>
                <a:effectLst/>
                <a:latin typeface="DeepSeek-CJK-patch"/>
              </a:rPr>
              <a:t>Un </a:t>
            </a:r>
            <a:r>
              <a:rPr lang="es-ES" sz="3200" b="1" i="0" dirty="0">
                <a:solidFill>
                  <a:schemeClr val="bg1"/>
                </a:solidFill>
                <a:effectLst/>
                <a:latin typeface="DeepSeek-CJK-patch"/>
              </a:rPr>
              <a:t>29%</a:t>
            </a:r>
            <a:r>
              <a:rPr lang="es-ES" sz="3200" b="0" i="0" dirty="0">
                <a:solidFill>
                  <a:schemeClr val="bg1"/>
                </a:solidFill>
                <a:effectLst/>
                <a:latin typeface="DeepSeek-CJK-patch"/>
              </a:rPr>
              <a:t> afirma identificar sesgos </a:t>
            </a:r>
            <a:r>
              <a:rPr lang="es-ES" sz="3200" b="0" i="1" dirty="0">
                <a:solidFill>
                  <a:schemeClr val="bg1"/>
                </a:solidFill>
                <a:effectLst/>
                <a:latin typeface="DeepSeek-CJK-patch"/>
              </a:rPr>
              <a:t>"con facilidad"</a:t>
            </a:r>
            <a:r>
              <a:rPr lang="es-ES" sz="3200" b="0" i="0" dirty="0">
                <a:solidFill>
                  <a:schemeClr val="bg1"/>
                </a:solidFill>
                <a:effectLst/>
                <a:latin typeface="DeepSeek-CJK-patch"/>
              </a:rPr>
              <a:t>, lo que indica un grupo con mayor desarrollo de habilidades analíticas, posiblemente vinculado a su formación en comunicación y lectura crítica. Este es un punto clave para profundizar en el aula, ya que la autopercepción de capacidad crítica no siempre coincide con la aplicación rigurosa de metodologías de análisis.</a:t>
            </a:r>
          </a:p>
        </p:txBody>
      </p:sp>
    </p:spTree>
    <p:extLst>
      <p:ext uri="{BB962C8B-B14F-4D97-AF65-F5344CB8AC3E}">
        <p14:creationId xmlns:p14="http://schemas.microsoft.com/office/powerpoint/2010/main" val="63451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3007E5-8F9F-A0C3-1CDD-EEA5F8EEFFE9}"/>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420021B5-F94D-CB5E-F3CE-191D2DDF2922}"/>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C23B5B31-89F0-AE9B-2C64-2CB2B784BF79}"/>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352FDA99-50BB-E786-60D5-96A91AB4A2DD}"/>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105247F1-85B8-67D2-151B-B6F1A6FBD289}"/>
              </a:ext>
            </a:extLst>
          </p:cNvPr>
          <p:cNvSpPr txBox="1"/>
          <p:nvPr/>
        </p:nvSpPr>
        <p:spPr>
          <a:xfrm>
            <a:off x="5408504" y="3230515"/>
            <a:ext cx="11963400" cy="1077218"/>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¿Reconoces cuándo una noticia tiene sesgos ideológicos o intereses particulares detrás? </a:t>
            </a:r>
            <a:endParaRPr lang="es-CO" sz="3200" b="1" dirty="0">
              <a:solidFill>
                <a:srgbClr val="E2AD00"/>
              </a:solidFill>
            </a:endParaRPr>
          </a:p>
        </p:txBody>
      </p:sp>
      <p:sp>
        <p:nvSpPr>
          <p:cNvPr id="6" name="CuadroTexto 5">
            <a:extLst>
              <a:ext uri="{FF2B5EF4-FFF2-40B4-BE49-F238E27FC236}">
                <a16:creationId xmlns:a16="http://schemas.microsoft.com/office/drawing/2014/main" id="{C87F3162-8692-BDC5-4137-1BF55563ED2E}"/>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9" name="CuadroTexto 8">
            <a:extLst>
              <a:ext uri="{FF2B5EF4-FFF2-40B4-BE49-F238E27FC236}">
                <a16:creationId xmlns:a16="http://schemas.microsoft.com/office/drawing/2014/main" id="{3F64015C-C2B5-DB82-EA92-E60B090CF10A}"/>
              </a:ext>
            </a:extLst>
          </p:cNvPr>
          <p:cNvSpPr txBox="1"/>
          <p:nvPr/>
        </p:nvSpPr>
        <p:spPr>
          <a:xfrm>
            <a:off x="4798904" y="4718661"/>
            <a:ext cx="13037338" cy="2554545"/>
          </a:xfrm>
          <a:prstGeom prst="rect">
            <a:avLst/>
          </a:prstGeom>
          <a:noFill/>
        </p:spPr>
        <p:txBody>
          <a:bodyPr wrap="square">
            <a:spAutoFit/>
          </a:bodyPr>
          <a:lstStyle/>
          <a:p>
            <a:pPr algn="l">
              <a:spcBef>
                <a:spcPts val="1029"/>
              </a:spcBef>
              <a:spcAft>
                <a:spcPts val="1029"/>
              </a:spcAft>
            </a:pPr>
            <a:r>
              <a:rPr lang="es-ES" sz="3200" b="0" i="0" dirty="0">
                <a:solidFill>
                  <a:schemeClr val="bg1"/>
                </a:solidFill>
                <a:effectLst/>
                <a:latin typeface="DeepSeek-CJK-patch"/>
              </a:rPr>
              <a:t>Finalmente, un </a:t>
            </a:r>
            <a:r>
              <a:rPr lang="es-ES" sz="3200" b="1" i="0" dirty="0">
                <a:solidFill>
                  <a:schemeClr val="bg1"/>
                </a:solidFill>
                <a:effectLst/>
                <a:latin typeface="DeepSeek-CJK-patch"/>
              </a:rPr>
              <a:t>3%</a:t>
            </a:r>
            <a:r>
              <a:rPr lang="es-ES" sz="3200" b="0" i="0" dirty="0">
                <a:solidFill>
                  <a:schemeClr val="bg1"/>
                </a:solidFill>
                <a:effectLst/>
                <a:latin typeface="DeepSeek-CJK-patch"/>
              </a:rPr>
              <a:t> declara </a:t>
            </a:r>
            <a:r>
              <a:rPr lang="es-ES" sz="3200" b="0" i="1" dirty="0">
                <a:solidFill>
                  <a:schemeClr val="bg1"/>
                </a:solidFill>
                <a:effectLst/>
                <a:latin typeface="DeepSeek-CJK-patch"/>
              </a:rPr>
              <a:t>"no me interesa analizarlo"</a:t>
            </a:r>
            <a:r>
              <a:rPr lang="es-ES" sz="3200" b="0" i="0" dirty="0">
                <a:solidFill>
                  <a:schemeClr val="bg1"/>
                </a:solidFill>
                <a:effectLst/>
                <a:latin typeface="DeepSeek-CJK-patch"/>
              </a:rPr>
              <a:t>, un segmento marginal pero significativo. Su desinterés podría interpretarse como apatía frente a la saturación informativa, desconfianza en la posibilidad de encontrar neutralidad, o incluso una preferencia por consumir noticias como entretenimiento más que como insumo para la toma de decisiones.</a:t>
            </a:r>
          </a:p>
        </p:txBody>
      </p:sp>
    </p:spTree>
    <p:extLst>
      <p:ext uri="{BB962C8B-B14F-4D97-AF65-F5344CB8AC3E}">
        <p14:creationId xmlns:p14="http://schemas.microsoft.com/office/powerpoint/2010/main" val="103325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9A7DDC-6918-55E4-E7CB-0F94D38E1726}"/>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6DE7278D-E581-B4CD-9DAD-EA3A3600424F}"/>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7E374ACC-9A19-4973-8B58-5CAAF2A74E8A}"/>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23D34B80-8EED-05F1-85E4-67135D113034}"/>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0D7C5B3F-088F-F18C-82FD-F94B94860F09}"/>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9" name="Imagen 8">
            <a:extLst>
              <a:ext uri="{FF2B5EF4-FFF2-40B4-BE49-F238E27FC236}">
                <a16:creationId xmlns:a16="http://schemas.microsoft.com/office/drawing/2014/main" id="{75F15C7B-3DC0-0792-7260-6B09F11B1CC8}"/>
              </a:ext>
            </a:extLst>
          </p:cNvPr>
          <p:cNvPicPr>
            <a:picLocks noChangeAspect="1"/>
          </p:cNvPicPr>
          <p:nvPr/>
        </p:nvPicPr>
        <p:blipFill>
          <a:blip r:embed="rId3"/>
          <a:stretch>
            <a:fillRect/>
          </a:stretch>
        </p:blipFill>
        <p:spPr>
          <a:xfrm>
            <a:off x="4180114" y="2018662"/>
            <a:ext cx="13472770" cy="6477637"/>
          </a:xfrm>
          <a:prstGeom prst="rect">
            <a:avLst/>
          </a:prstGeom>
        </p:spPr>
      </p:pic>
    </p:spTree>
    <p:extLst>
      <p:ext uri="{BB962C8B-B14F-4D97-AF65-F5344CB8AC3E}">
        <p14:creationId xmlns:p14="http://schemas.microsoft.com/office/powerpoint/2010/main" val="156789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1F8734-74BF-A139-A499-6DB3B165AC66}"/>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C132D81B-43C6-7C0F-25FA-79BBDAF99B54}"/>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C32DF95B-59FD-6BFC-FDAE-7FEECEC6AA67}"/>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F12AF3A3-9C6B-E48A-7329-97FA38FE6DE0}"/>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254BF5D7-ED52-3400-0B54-FAEB936FA0C0}"/>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9" name="CuadroTexto 8">
            <a:extLst>
              <a:ext uri="{FF2B5EF4-FFF2-40B4-BE49-F238E27FC236}">
                <a16:creationId xmlns:a16="http://schemas.microsoft.com/office/drawing/2014/main" id="{7E184B58-546E-314B-3DED-A72FD6630D5B}"/>
              </a:ext>
            </a:extLst>
          </p:cNvPr>
          <p:cNvSpPr txBox="1"/>
          <p:nvPr/>
        </p:nvSpPr>
        <p:spPr>
          <a:xfrm>
            <a:off x="4170924" y="1731918"/>
            <a:ext cx="12974076" cy="5273238"/>
          </a:xfrm>
          <a:prstGeom prst="rect">
            <a:avLst/>
          </a:prstGeom>
          <a:noFill/>
        </p:spPr>
        <p:txBody>
          <a:bodyPr wrap="square">
            <a:spAutoFit/>
          </a:bodyPr>
          <a:lstStyle/>
          <a:p>
            <a:pPr algn="l">
              <a:spcAft>
                <a:spcPts val="1029"/>
              </a:spcAft>
              <a:buNone/>
            </a:pPr>
            <a:r>
              <a:rPr lang="es-ES" sz="3200" b="1" i="0" dirty="0">
                <a:solidFill>
                  <a:srgbClr val="E2AD00"/>
                </a:solidFill>
                <a:effectLst/>
                <a:latin typeface="DeepSeek-CJK-patch"/>
              </a:rPr>
              <a:t>Análisis del Alcance Geográfico en el Consumo de Noticias entre Estudiantes</a:t>
            </a:r>
            <a:endParaRPr lang="es-ES" sz="3200" b="0" i="0" dirty="0">
              <a:solidFill>
                <a:srgbClr val="E2AD00"/>
              </a:solidFill>
              <a:effectLst/>
              <a:latin typeface="DeepSeek-CJK-patch"/>
            </a:endParaRPr>
          </a:p>
          <a:p>
            <a:pPr algn="l">
              <a:spcBef>
                <a:spcPts val="1029"/>
              </a:spcBef>
              <a:spcAft>
                <a:spcPts val="1029"/>
              </a:spcAft>
              <a:buNone/>
            </a:pPr>
            <a:r>
              <a:rPr lang="es-ES" sz="3200" b="0" i="0" dirty="0">
                <a:solidFill>
                  <a:schemeClr val="bg1"/>
                </a:solidFill>
                <a:effectLst/>
                <a:latin typeface="DeepSeek-CJK-patch"/>
              </a:rPr>
              <a:t>Los datos revelan una clara preferencia por noticias de </a:t>
            </a:r>
            <a:r>
              <a:rPr lang="es-ES" sz="3200" b="1" i="0" dirty="0">
                <a:solidFill>
                  <a:schemeClr val="bg1"/>
                </a:solidFill>
                <a:effectLst/>
                <a:latin typeface="DeepSeek-CJK-patch"/>
              </a:rPr>
              <a:t>ámbito global (63%)</a:t>
            </a:r>
            <a:r>
              <a:rPr lang="es-ES" sz="3200" b="0" i="0" dirty="0">
                <a:solidFill>
                  <a:schemeClr val="bg1"/>
                </a:solidFill>
                <a:effectLst/>
                <a:latin typeface="DeepSeek-CJK-patch"/>
              </a:rPr>
              <a:t>, lo que refleja una generación hiperconectada que prioriza temas internacionales, posiblemente influenciada por la cobertura de redes sociales y plataformas digitales donde lo viral trasciende fronteras. Este predominio sugiere que los estudiantes perciben lo global como más relevante o atractivo, ya sea por su impacto (ej.: crisis climática, conflictos geopolíticos) o por el formato dinámico en que se difunde (ej.: videos en TikTok, hilos en Twitter).</a:t>
            </a:r>
          </a:p>
        </p:txBody>
      </p:sp>
    </p:spTree>
    <p:extLst>
      <p:ext uri="{BB962C8B-B14F-4D97-AF65-F5344CB8AC3E}">
        <p14:creationId xmlns:p14="http://schemas.microsoft.com/office/powerpoint/2010/main" val="193238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E0CD6F-49F8-8EC5-9DE6-73913EB3A863}"/>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5E6CC2B3-F4A4-9547-2787-A58ADE563D17}"/>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10F11E47-025C-3227-D33B-F663FBD78883}"/>
              </a:ext>
            </a:extLst>
          </p:cNvPr>
          <p:cNvPicPr/>
          <p:nvPr/>
        </p:nvPicPr>
        <p:blipFill>
          <a:blip r:embed="rId2" cstate="print"/>
          <a:stretch>
            <a:fillRect/>
          </a:stretch>
        </p:blipFill>
        <p:spPr>
          <a:xfrm>
            <a:off x="34353" y="38101"/>
            <a:ext cx="18286304" cy="10286999"/>
          </a:xfrm>
          <a:prstGeom prst="rect">
            <a:avLst/>
          </a:prstGeom>
        </p:spPr>
      </p:pic>
      <p:sp>
        <p:nvSpPr>
          <p:cNvPr id="8" name="CuadroTexto 7">
            <a:extLst>
              <a:ext uri="{FF2B5EF4-FFF2-40B4-BE49-F238E27FC236}">
                <a16:creationId xmlns:a16="http://schemas.microsoft.com/office/drawing/2014/main" id="{F6042E5E-1196-D2CA-2258-86626D894691}"/>
              </a:ext>
            </a:extLst>
          </p:cNvPr>
          <p:cNvSpPr txBox="1"/>
          <p:nvPr/>
        </p:nvSpPr>
        <p:spPr>
          <a:xfrm>
            <a:off x="2645229" y="4951074"/>
            <a:ext cx="3505200" cy="1569660"/>
          </a:xfrm>
          <a:prstGeom prst="rect">
            <a:avLst/>
          </a:prstGeom>
          <a:noFill/>
        </p:spPr>
        <p:txBody>
          <a:bodyPr wrap="square" rtlCol="0">
            <a:spAutoFit/>
          </a:bodyPr>
          <a:lstStyle/>
          <a:p>
            <a:r>
              <a:rPr lang="es-CO" sz="9600" b="1" dirty="0">
                <a:solidFill>
                  <a:srgbClr val="E2AD00"/>
                </a:solidFill>
              </a:rPr>
              <a:t>848</a:t>
            </a:r>
          </a:p>
        </p:txBody>
      </p:sp>
      <p:sp>
        <p:nvSpPr>
          <p:cNvPr id="9" name="CuadroTexto 8">
            <a:extLst>
              <a:ext uri="{FF2B5EF4-FFF2-40B4-BE49-F238E27FC236}">
                <a16:creationId xmlns:a16="http://schemas.microsoft.com/office/drawing/2014/main" id="{F9202BC6-F3FC-7542-718D-B32D3A6D771E}"/>
              </a:ext>
            </a:extLst>
          </p:cNvPr>
          <p:cNvSpPr txBox="1"/>
          <p:nvPr/>
        </p:nvSpPr>
        <p:spPr>
          <a:xfrm>
            <a:off x="2667000" y="6508642"/>
            <a:ext cx="4038600" cy="1077218"/>
          </a:xfrm>
          <a:prstGeom prst="rect">
            <a:avLst/>
          </a:prstGeom>
          <a:noFill/>
        </p:spPr>
        <p:txBody>
          <a:bodyPr wrap="square" rtlCol="0">
            <a:spAutoFit/>
          </a:bodyPr>
          <a:lstStyle/>
          <a:p>
            <a:r>
              <a:rPr lang="es-CO" sz="3200" b="1" dirty="0">
                <a:solidFill>
                  <a:schemeClr val="bg1"/>
                </a:solidFill>
              </a:rPr>
              <a:t>CREADORES DE OPORTUNIDADES</a:t>
            </a:r>
          </a:p>
        </p:txBody>
      </p:sp>
      <p:sp>
        <p:nvSpPr>
          <p:cNvPr id="6" name="CuadroTexto 5">
            <a:extLst>
              <a:ext uri="{FF2B5EF4-FFF2-40B4-BE49-F238E27FC236}">
                <a16:creationId xmlns:a16="http://schemas.microsoft.com/office/drawing/2014/main" id="{424B5F53-3DB6-CF6A-DE30-ED29A70D847E}"/>
              </a:ext>
            </a:extLst>
          </p:cNvPr>
          <p:cNvSpPr txBox="1"/>
          <p:nvPr/>
        </p:nvSpPr>
        <p:spPr>
          <a:xfrm>
            <a:off x="2645229" y="2439399"/>
            <a:ext cx="11734800" cy="1938992"/>
          </a:xfrm>
          <a:prstGeom prst="rect">
            <a:avLst/>
          </a:prstGeom>
          <a:noFill/>
        </p:spPr>
        <p:txBody>
          <a:bodyPr wrap="square">
            <a:spAutoFit/>
          </a:bodyPr>
          <a:lstStyle/>
          <a:p>
            <a:r>
              <a:rPr lang="es-ES" sz="4000" b="1" i="0" dirty="0">
                <a:solidFill>
                  <a:schemeClr val="bg1"/>
                </a:solidFill>
                <a:effectLst/>
                <a:latin typeface="Segoe UI" panose="020B0502040204020203" pitchFamily="34" charset="0"/>
              </a:rPr>
              <a:t>ESTUDIO HABITOS DE CONSUMO DE INFORMACIÓN Y CONSUMO CRÍTICO EN LOS ESTUDIANTES DEL CAI CLC</a:t>
            </a:r>
            <a:endParaRPr lang="es-CO" sz="4000" b="1" dirty="0">
              <a:solidFill>
                <a:schemeClr val="bg1"/>
              </a:solidFill>
            </a:endParaRPr>
          </a:p>
        </p:txBody>
      </p:sp>
    </p:spTree>
    <p:extLst>
      <p:ext uri="{BB962C8B-B14F-4D97-AF65-F5344CB8AC3E}">
        <p14:creationId xmlns:p14="http://schemas.microsoft.com/office/powerpoint/2010/main" val="304408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DFBA9F-4D78-ACF6-B1B2-180B4D32B99D}"/>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9668A5B2-061C-D7D3-96FD-F6EAC20AD264}"/>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A1FCEC4F-1AA9-1768-FB16-C3054F2C38B2}"/>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CC27C033-FA4A-507A-FD47-06423A5B397A}"/>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BB55E859-CEB3-7F4C-F009-FF7D72BC526F}"/>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9" name="CuadroTexto 8">
            <a:extLst>
              <a:ext uri="{FF2B5EF4-FFF2-40B4-BE49-F238E27FC236}">
                <a16:creationId xmlns:a16="http://schemas.microsoft.com/office/drawing/2014/main" id="{05A23AFC-6D65-75BD-1BB5-F879EB49167D}"/>
              </a:ext>
            </a:extLst>
          </p:cNvPr>
          <p:cNvSpPr txBox="1"/>
          <p:nvPr/>
        </p:nvSpPr>
        <p:spPr>
          <a:xfrm>
            <a:off x="4170923" y="1731918"/>
            <a:ext cx="13643547" cy="7499489"/>
          </a:xfrm>
          <a:prstGeom prst="rect">
            <a:avLst/>
          </a:prstGeom>
          <a:noFill/>
        </p:spPr>
        <p:txBody>
          <a:bodyPr wrap="square">
            <a:spAutoFit/>
          </a:bodyPr>
          <a:lstStyle/>
          <a:p>
            <a:pPr algn="l">
              <a:spcAft>
                <a:spcPts val="1029"/>
              </a:spcAft>
              <a:buNone/>
            </a:pPr>
            <a:r>
              <a:rPr lang="es-ES" sz="3200" b="1" i="0" dirty="0">
                <a:solidFill>
                  <a:srgbClr val="E2AD00"/>
                </a:solidFill>
                <a:effectLst/>
                <a:latin typeface="DeepSeek-CJK-patch"/>
              </a:rPr>
              <a:t>Análisis del Alcance Geográfico en el Consumo de Noticias entre Estudiantes</a:t>
            </a:r>
            <a:endParaRPr lang="es-ES" sz="3200" b="0" i="0" dirty="0">
              <a:solidFill>
                <a:srgbClr val="E2AD00"/>
              </a:solidFill>
              <a:effectLst/>
              <a:latin typeface="DeepSeek-CJK-patch"/>
            </a:endParaRPr>
          </a:p>
          <a:p>
            <a:pPr algn="l">
              <a:spcBef>
                <a:spcPts val="1029"/>
              </a:spcBef>
              <a:spcAft>
                <a:spcPts val="1029"/>
              </a:spcAft>
              <a:buNone/>
            </a:pPr>
            <a:r>
              <a:rPr lang="es-ES" sz="3200" b="0" i="0" dirty="0">
                <a:solidFill>
                  <a:schemeClr val="bg1"/>
                </a:solidFill>
                <a:effectLst/>
                <a:latin typeface="DeepSeek-CJK-patch"/>
              </a:rPr>
              <a:t>En segundo lugar, con un </a:t>
            </a:r>
            <a:r>
              <a:rPr lang="es-ES" sz="3200" b="1" i="0" dirty="0">
                <a:solidFill>
                  <a:schemeClr val="bg1"/>
                </a:solidFill>
                <a:effectLst/>
                <a:latin typeface="DeepSeek-CJK-patch"/>
              </a:rPr>
              <a:t>21%</a:t>
            </a:r>
            <a:r>
              <a:rPr lang="es-ES" sz="3200" b="0" i="0" dirty="0">
                <a:solidFill>
                  <a:schemeClr val="bg1"/>
                </a:solidFill>
                <a:effectLst/>
                <a:latin typeface="DeepSeek-CJK-patch"/>
              </a:rPr>
              <a:t>, se ubican las noticias de </a:t>
            </a:r>
            <a:r>
              <a:rPr lang="es-ES" sz="3200" b="1" i="0" dirty="0">
                <a:solidFill>
                  <a:schemeClr val="bg1"/>
                </a:solidFill>
                <a:effectLst/>
                <a:latin typeface="DeepSeek-CJK-patch"/>
              </a:rPr>
              <a:t>Colombia</a:t>
            </a:r>
            <a:r>
              <a:rPr lang="es-ES" sz="3200" b="0" i="0" dirty="0">
                <a:solidFill>
                  <a:schemeClr val="bg1"/>
                </a:solidFill>
                <a:effectLst/>
                <a:latin typeface="DeepSeek-CJK-patch"/>
              </a:rPr>
              <a:t>, indicando que, aunque lo global domina, hay un interés moderado en el contexto nacional. Este porcentaje podría asociarse a la búsqueda de información que afecte directamente su realidad (ej.: políticas educativas, economía), pero también a la menor visibilidad de contenidos locales en algoritmos de redes sociales. Llama la atención que las noticias de </a:t>
            </a:r>
            <a:r>
              <a:rPr lang="es-ES" sz="3200" b="1" i="0" dirty="0">
                <a:solidFill>
                  <a:schemeClr val="bg1"/>
                </a:solidFill>
                <a:effectLst/>
                <a:latin typeface="DeepSeek-CJK-patch"/>
              </a:rPr>
              <a:t>América Latina (13%)</a:t>
            </a:r>
            <a:r>
              <a:rPr lang="es-ES" sz="3200" b="0" i="0" dirty="0">
                <a:solidFill>
                  <a:schemeClr val="bg1"/>
                </a:solidFill>
                <a:effectLst/>
                <a:latin typeface="DeepSeek-CJK-patch"/>
              </a:rPr>
              <a:t> tengan una relevancia menor que las globales, lo que apunta a una "brecha de proximidad": los estudiantes saltan de lo macro (global) a lo micro (nacional), dejando en un limbo a la región latinoamericana.</a:t>
            </a:r>
          </a:p>
          <a:p>
            <a:pPr algn="l">
              <a:spcBef>
                <a:spcPts val="1029"/>
              </a:spcBef>
              <a:spcAft>
                <a:spcPts val="1029"/>
              </a:spcAft>
            </a:pPr>
            <a:r>
              <a:rPr lang="es-ES" sz="3200" b="0" i="0" dirty="0">
                <a:solidFill>
                  <a:schemeClr val="bg1"/>
                </a:solidFill>
                <a:effectLst/>
                <a:latin typeface="DeepSeek-CJK-patch"/>
              </a:rPr>
              <a:t>Finalmente, el mínimo interés en noticias de </a:t>
            </a:r>
            <a:r>
              <a:rPr lang="es-ES" sz="3200" b="1" i="0" dirty="0">
                <a:solidFill>
                  <a:schemeClr val="bg1"/>
                </a:solidFill>
                <a:effectLst/>
                <a:latin typeface="DeepSeek-CJK-patch"/>
              </a:rPr>
              <a:t>solo el municipio (1%)</a:t>
            </a:r>
            <a:r>
              <a:rPr lang="es-ES" sz="3200" b="0" i="0" dirty="0">
                <a:solidFill>
                  <a:schemeClr val="bg1"/>
                </a:solidFill>
                <a:effectLst/>
                <a:latin typeface="DeepSeek-CJK-patch"/>
              </a:rPr>
              <a:t> es alarmante, pues sugiere una </a:t>
            </a:r>
            <a:r>
              <a:rPr lang="es-ES" sz="3200" b="1" i="0" dirty="0">
                <a:solidFill>
                  <a:schemeClr val="bg1"/>
                </a:solidFill>
                <a:effectLst/>
                <a:latin typeface="DeepSeek-CJK-patch"/>
              </a:rPr>
              <a:t>desconexión con lo local</a:t>
            </a:r>
            <a:r>
              <a:rPr lang="es-ES" sz="3200" b="0" i="0" dirty="0">
                <a:solidFill>
                  <a:schemeClr val="bg1"/>
                </a:solidFill>
                <a:effectLst/>
                <a:latin typeface="DeepSeek-CJK-patch"/>
              </a:rPr>
              <a:t>, ya sea por falta de oferta mediática atractiva, por percepciones de poca relevancia o por la centralización de la información en grandes ciudades. </a:t>
            </a:r>
          </a:p>
        </p:txBody>
      </p:sp>
    </p:spTree>
    <p:extLst>
      <p:ext uri="{BB962C8B-B14F-4D97-AF65-F5344CB8AC3E}">
        <p14:creationId xmlns:p14="http://schemas.microsoft.com/office/powerpoint/2010/main" val="424931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D8FD12-5D87-D192-E2B0-FDF1F8586CE4}"/>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BFA5559D-4D06-9BE6-EBE2-F1205D265109}"/>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52409313-5C95-29F0-3DFC-362710ECBA09}"/>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4B5A4B8B-45AF-2155-195B-1D4D5D2D7197}"/>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5C7B0C9C-AA9C-011A-871F-E151BA589122}"/>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11" name="Imagen 10">
            <a:extLst>
              <a:ext uri="{FF2B5EF4-FFF2-40B4-BE49-F238E27FC236}">
                <a16:creationId xmlns:a16="http://schemas.microsoft.com/office/drawing/2014/main" id="{E3E7523F-087A-29CA-7C0E-EDAA180462C7}"/>
              </a:ext>
            </a:extLst>
          </p:cNvPr>
          <p:cNvPicPr>
            <a:picLocks noChangeAspect="1"/>
          </p:cNvPicPr>
          <p:nvPr/>
        </p:nvPicPr>
        <p:blipFill>
          <a:blip r:embed="rId3"/>
          <a:stretch>
            <a:fillRect/>
          </a:stretch>
        </p:blipFill>
        <p:spPr>
          <a:xfrm>
            <a:off x="4069506" y="1931770"/>
            <a:ext cx="13881037" cy="7033059"/>
          </a:xfrm>
          <a:prstGeom prst="rect">
            <a:avLst/>
          </a:prstGeom>
        </p:spPr>
      </p:pic>
    </p:spTree>
    <p:extLst>
      <p:ext uri="{BB962C8B-B14F-4D97-AF65-F5344CB8AC3E}">
        <p14:creationId xmlns:p14="http://schemas.microsoft.com/office/powerpoint/2010/main" val="232077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2AB516-C24F-66AE-6DF8-1468D7EB9198}"/>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09C00CC1-7FEC-4E8F-3D17-543B66C04643}"/>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AD8F4C20-CADF-A780-F4A2-23A547A43C5D}"/>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DFAF5FA2-4187-A893-BFDB-CA2B8BEFFBDE}"/>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1C065006-E84B-B90E-2892-F907EFEA7F65}"/>
              </a:ext>
            </a:extLst>
          </p:cNvPr>
          <p:cNvSpPr txBox="1"/>
          <p:nvPr/>
        </p:nvSpPr>
        <p:spPr>
          <a:xfrm>
            <a:off x="3935186" y="1803071"/>
            <a:ext cx="13944600" cy="584775"/>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¿Qué tipo de noticias te generan mayor interés? </a:t>
            </a:r>
            <a:endParaRPr lang="es-CO" sz="3200" b="1" dirty="0">
              <a:solidFill>
                <a:srgbClr val="E2AD00"/>
              </a:solidFill>
            </a:endParaRPr>
          </a:p>
        </p:txBody>
      </p:sp>
      <p:sp>
        <p:nvSpPr>
          <p:cNvPr id="6" name="CuadroTexto 5">
            <a:extLst>
              <a:ext uri="{FF2B5EF4-FFF2-40B4-BE49-F238E27FC236}">
                <a16:creationId xmlns:a16="http://schemas.microsoft.com/office/drawing/2014/main" id="{8FBAB825-5E80-E46D-3C1F-C6CA6248CD06}"/>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8" name="CuadroTexto 7">
            <a:extLst>
              <a:ext uri="{FF2B5EF4-FFF2-40B4-BE49-F238E27FC236}">
                <a16:creationId xmlns:a16="http://schemas.microsoft.com/office/drawing/2014/main" id="{98652BD8-CA37-E974-5E3F-4E68777271C5}"/>
              </a:ext>
            </a:extLst>
          </p:cNvPr>
          <p:cNvSpPr txBox="1"/>
          <p:nvPr/>
        </p:nvSpPr>
        <p:spPr>
          <a:xfrm>
            <a:off x="4147457" y="2714696"/>
            <a:ext cx="13404061" cy="6014147"/>
          </a:xfrm>
          <a:prstGeom prst="rect">
            <a:avLst/>
          </a:prstGeom>
          <a:noFill/>
        </p:spPr>
        <p:txBody>
          <a:bodyPr wrap="square">
            <a:spAutoFit/>
          </a:bodyPr>
          <a:lstStyle/>
          <a:p>
            <a:pPr>
              <a:lnSpc>
                <a:spcPct val="115000"/>
              </a:lnSpc>
              <a:spcAft>
                <a:spcPts val="800"/>
              </a:spcAft>
              <a:buNone/>
            </a:pP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Los datos revelan que los temas de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salud (16%)</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deportes (15%)</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y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política/seguridad (12% cada uno)</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son los que generan mayor interés entre los estudiantes, lo que refleja una combinación de preocupaciones prácticas, entretenimiento y relevancia social. La preferencia por noticias de salud podría estar influenciada por el impacto duradero de la pandemia, así como por una creciente conciencia sobre el bienestar físico y mental. Los deportes, por su parte, destacan como un espacio de evasión y cohesión social, especialmente relevante en una cultura con fuerte arraigo futbolero. La política y la inseguridad comparten el mismo porcentaje (12%), lo que sugiere que los estudiantes perciben estos temas como críticos para entender el contexto nacional, aunque con posibles matices: mientras algunos pueden buscar análisis estructurales (política), otros podrían enfocarse en aspectos inmediatos como la seguridad ciudadana.</a:t>
            </a:r>
          </a:p>
        </p:txBody>
      </p:sp>
    </p:spTree>
    <p:extLst>
      <p:ext uri="{BB962C8B-B14F-4D97-AF65-F5344CB8AC3E}">
        <p14:creationId xmlns:p14="http://schemas.microsoft.com/office/powerpoint/2010/main" val="340465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8CF005-E881-EEB8-E51E-D1681E3D0C74}"/>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7463ECFF-35B6-5247-2CC9-92463B93D029}"/>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92DFCC1A-EAA3-49A9-08B8-F2C2F8A08CB2}"/>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724E471F-9460-A8B6-0CB2-5AB5A3753254}"/>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800624C2-FFDB-B6BD-10C0-7E69CE263E47}"/>
              </a:ext>
            </a:extLst>
          </p:cNvPr>
          <p:cNvSpPr txBox="1"/>
          <p:nvPr/>
        </p:nvSpPr>
        <p:spPr>
          <a:xfrm>
            <a:off x="3935186" y="1803071"/>
            <a:ext cx="13944600" cy="584775"/>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¿Qué tipo de noticias te generan mayor interés? </a:t>
            </a:r>
            <a:endParaRPr lang="es-CO" sz="3200" b="1" dirty="0">
              <a:solidFill>
                <a:srgbClr val="E2AD00"/>
              </a:solidFill>
            </a:endParaRPr>
          </a:p>
        </p:txBody>
      </p:sp>
      <p:sp>
        <p:nvSpPr>
          <p:cNvPr id="6" name="CuadroTexto 5">
            <a:extLst>
              <a:ext uri="{FF2B5EF4-FFF2-40B4-BE49-F238E27FC236}">
                <a16:creationId xmlns:a16="http://schemas.microsoft.com/office/drawing/2014/main" id="{FF249F9D-FBB4-39A6-2D2E-ED112729BD41}"/>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sp>
        <p:nvSpPr>
          <p:cNvPr id="8" name="CuadroTexto 7">
            <a:extLst>
              <a:ext uri="{FF2B5EF4-FFF2-40B4-BE49-F238E27FC236}">
                <a16:creationId xmlns:a16="http://schemas.microsoft.com/office/drawing/2014/main" id="{449030A0-5107-28DD-BC3E-19F625C6F0C8}"/>
              </a:ext>
            </a:extLst>
          </p:cNvPr>
          <p:cNvSpPr txBox="1"/>
          <p:nvPr/>
        </p:nvSpPr>
        <p:spPr>
          <a:xfrm>
            <a:off x="4147457" y="2714696"/>
            <a:ext cx="13404061" cy="5023106"/>
          </a:xfrm>
          <a:prstGeom prst="rect">
            <a:avLst/>
          </a:prstGeom>
          <a:noFill/>
        </p:spPr>
        <p:txBody>
          <a:bodyPr wrap="square">
            <a:spAutoFit/>
          </a:bodyPr>
          <a:lstStyle/>
          <a:p>
            <a:pPr>
              <a:lnSpc>
                <a:spcPct val="115000"/>
              </a:lnSpc>
              <a:spcAft>
                <a:spcPts val="800"/>
              </a:spcAft>
            </a:pP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En un segundo nivel de interés se ubican temas como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medio ambiente (10%)</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emprendimiento (10%)</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y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empleo (9%)</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que reflejan preocupaciones propias de una generación joven. El interés en medio ambiente coincide con tendencias globales de activismo climático, mientras que emprendimiento y empleo muestran una mirada pragmática hacia el futuro laboral, especialmente en un contexto económico incierto. Llama la atención que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conflictos armados (6%)</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y </a:t>
            </a:r>
            <a:r>
              <a:rPr lang="es-CO"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buenas acciones (5%)</a:t>
            </a:r>
            <a:r>
              <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sean los menos seleccionados, a pesar de su relevancia en el escenario colombiano. Esto podría deberse a la fatiga frente a noticias negativas (en el caso de los conflictos) o a la percepción de que las "buenas acciones" tienen menor impacto mediático.</a:t>
            </a:r>
          </a:p>
        </p:txBody>
      </p:sp>
    </p:spTree>
    <p:extLst>
      <p:ext uri="{BB962C8B-B14F-4D97-AF65-F5344CB8AC3E}">
        <p14:creationId xmlns:p14="http://schemas.microsoft.com/office/powerpoint/2010/main" val="77472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015286-605F-CC2E-A171-9E4DA94C9902}"/>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D7596689-34DB-2D95-395C-46A026645302}"/>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9CAC25FD-CFF3-6952-C301-08E1EB52739F}"/>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9F97B385-2B88-957E-6CF0-AAC0CA22279F}"/>
              </a:ext>
            </a:extLst>
          </p:cNvPr>
          <p:cNvSpPr txBox="1"/>
          <p:nvPr/>
        </p:nvSpPr>
        <p:spPr>
          <a:xfrm>
            <a:off x="304800" y="4307733"/>
            <a:ext cx="4267200" cy="1323439"/>
          </a:xfrm>
          <a:prstGeom prst="rect">
            <a:avLst/>
          </a:prstGeom>
          <a:noFill/>
        </p:spPr>
        <p:txBody>
          <a:bodyPr wrap="square" rtlCol="0">
            <a:spAutoFit/>
          </a:bodyPr>
          <a:lstStyle/>
          <a:p>
            <a:r>
              <a:rPr lang="es-CO" sz="8000" b="1" dirty="0">
                <a:solidFill>
                  <a:srgbClr val="E2AD00"/>
                </a:solidFill>
              </a:rPr>
              <a:t>AHORA</a:t>
            </a:r>
          </a:p>
        </p:txBody>
      </p:sp>
      <p:sp>
        <p:nvSpPr>
          <p:cNvPr id="4" name="CuadroTexto 3">
            <a:extLst>
              <a:ext uri="{FF2B5EF4-FFF2-40B4-BE49-F238E27FC236}">
                <a16:creationId xmlns:a16="http://schemas.microsoft.com/office/drawing/2014/main" id="{9AE1BEBA-BED7-68AD-2685-28D582F9D4D8}"/>
              </a:ext>
            </a:extLst>
          </p:cNvPr>
          <p:cNvSpPr txBox="1"/>
          <p:nvPr/>
        </p:nvSpPr>
        <p:spPr>
          <a:xfrm>
            <a:off x="381000" y="5372100"/>
            <a:ext cx="3793671" cy="646331"/>
          </a:xfrm>
          <a:prstGeom prst="rect">
            <a:avLst/>
          </a:prstGeom>
          <a:noFill/>
        </p:spPr>
        <p:txBody>
          <a:bodyPr wrap="square" rtlCol="0">
            <a:spAutoFit/>
          </a:bodyPr>
          <a:lstStyle/>
          <a:p>
            <a:r>
              <a:rPr lang="es-CO" sz="3600" b="1" dirty="0">
                <a:solidFill>
                  <a:schemeClr val="bg1"/>
                </a:solidFill>
              </a:rPr>
              <a:t>DIALOGUEMOS</a:t>
            </a:r>
          </a:p>
        </p:txBody>
      </p:sp>
      <p:pic>
        <p:nvPicPr>
          <p:cNvPr id="9" name="Imagen 8">
            <a:extLst>
              <a:ext uri="{FF2B5EF4-FFF2-40B4-BE49-F238E27FC236}">
                <a16:creationId xmlns:a16="http://schemas.microsoft.com/office/drawing/2014/main" id="{148EB36C-E280-B533-4321-8E6D16561F98}"/>
              </a:ext>
            </a:extLst>
          </p:cNvPr>
          <p:cNvPicPr>
            <a:picLocks noChangeAspect="1"/>
          </p:cNvPicPr>
          <p:nvPr/>
        </p:nvPicPr>
        <p:blipFill>
          <a:blip r:embed="rId3"/>
          <a:stretch>
            <a:fillRect/>
          </a:stretch>
        </p:blipFill>
        <p:spPr>
          <a:xfrm>
            <a:off x="4659086" y="1961987"/>
            <a:ext cx="11977320" cy="6820225"/>
          </a:xfrm>
          <a:prstGeom prst="rect">
            <a:avLst/>
          </a:prstGeom>
        </p:spPr>
      </p:pic>
    </p:spTree>
    <p:extLst>
      <p:ext uri="{BB962C8B-B14F-4D97-AF65-F5344CB8AC3E}">
        <p14:creationId xmlns:p14="http://schemas.microsoft.com/office/powerpoint/2010/main" val="82205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30E31A-0622-5E62-287B-66A509B038E9}"/>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28FAC5FA-F956-1808-2AFC-B03DDA2BD8AF}"/>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C941B2B2-A384-C232-2BDA-A716F7F506E9}"/>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AEB54D12-920E-4002-CF99-1900829E8093}"/>
              </a:ext>
            </a:extLst>
          </p:cNvPr>
          <p:cNvSpPr txBox="1"/>
          <p:nvPr/>
        </p:nvSpPr>
        <p:spPr>
          <a:xfrm>
            <a:off x="304800" y="4307733"/>
            <a:ext cx="4267200" cy="1323439"/>
          </a:xfrm>
          <a:prstGeom prst="rect">
            <a:avLst/>
          </a:prstGeom>
          <a:noFill/>
        </p:spPr>
        <p:txBody>
          <a:bodyPr wrap="square" rtlCol="0">
            <a:spAutoFit/>
          </a:bodyPr>
          <a:lstStyle/>
          <a:p>
            <a:r>
              <a:rPr lang="es-CO" sz="8000" b="1" dirty="0">
                <a:solidFill>
                  <a:srgbClr val="E2AD00"/>
                </a:solidFill>
              </a:rPr>
              <a:t>AHORA</a:t>
            </a:r>
          </a:p>
        </p:txBody>
      </p:sp>
      <p:sp>
        <p:nvSpPr>
          <p:cNvPr id="4" name="CuadroTexto 3">
            <a:extLst>
              <a:ext uri="{FF2B5EF4-FFF2-40B4-BE49-F238E27FC236}">
                <a16:creationId xmlns:a16="http://schemas.microsoft.com/office/drawing/2014/main" id="{FBFA0ADC-5B63-139E-73F2-17F40524161F}"/>
              </a:ext>
            </a:extLst>
          </p:cNvPr>
          <p:cNvSpPr txBox="1"/>
          <p:nvPr/>
        </p:nvSpPr>
        <p:spPr>
          <a:xfrm>
            <a:off x="381000" y="5372100"/>
            <a:ext cx="3793671" cy="646331"/>
          </a:xfrm>
          <a:prstGeom prst="rect">
            <a:avLst/>
          </a:prstGeom>
          <a:noFill/>
        </p:spPr>
        <p:txBody>
          <a:bodyPr wrap="square" rtlCol="0">
            <a:spAutoFit/>
          </a:bodyPr>
          <a:lstStyle/>
          <a:p>
            <a:r>
              <a:rPr lang="es-CO" sz="3600" b="1" dirty="0">
                <a:solidFill>
                  <a:schemeClr val="bg1"/>
                </a:solidFill>
              </a:rPr>
              <a:t>DIALOGUEMOS</a:t>
            </a:r>
          </a:p>
        </p:txBody>
      </p:sp>
      <p:sp>
        <p:nvSpPr>
          <p:cNvPr id="6" name="CuadroTexto 5">
            <a:extLst>
              <a:ext uri="{FF2B5EF4-FFF2-40B4-BE49-F238E27FC236}">
                <a16:creationId xmlns:a16="http://schemas.microsoft.com/office/drawing/2014/main" id="{3EB2EF2A-357C-EE2D-25A6-20A9C1C1AFDF}"/>
              </a:ext>
            </a:extLst>
          </p:cNvPr>
          <p:cNvSpPr txBox="1"/>
          <p:nvPr/>
        </p:nvSpPr>
        <p:spPr>
          <a:xfrm>
            <a:off x="4497851" y="2094279"/>
            <a:ext cx="12883243" cy="6555641"/>
          </a:xfrm>
          <a:prstGeom prst="rect">
            <a:avLst/>
          </a:prstGeom>
          <a:noFill/>
        </p:spPr>
        <p:txBody>
          <a:bodyPr wrap="square">
            <a:spAutoFit/>
          </a:bodyPr>
          <a:lstStyle/>
          <a:p>
            <a:r>
              <a:rPr lang="es-ES" sz="2800" b="0" i="0" dirty="0">
                <a:solidFill>
                  <a:schemeClr val="bg1"/>
                </a:solidFill>
                <a:effectLst/>
                <a:latin typeface="DeepSeek-CJK-patch"/>
              </a:rPr>
              <a:t>Los datos revelan que los estudiantes del CAI de Comunicación y Lectura Crítica de la Universidad de Cundinamarca utilizan principalmente </a:t>
            </a:r>
            <a:r>
              <a:rPr lang="es-ES" sz="2800" b="1" i="0" dirty="0">
                <a:solidFill>
                  <a:schemeClr val="bg1"/>
                </a:solidFill>
                <a:effectLst/>
                <a:latin typeface="DeepSeek-CJK-patch"/>
              </a:rPr>
              <a:t>redes sociales oficiales (31%)</a:t>
            </a:r>
            <a:r>
              <a:rPr lang="es-ES" sz="2800" b="0" i="0" dirty="0">
                <a:solidFill>
                  <a:schemeClr val="bg1"/>
                </a:solidFill>
                <a:effectLst/>
                <a:latin typeface="DeepSeek-CJK-patch"/>
              </a:rPr>
              <a:t>, </a:t>
            </a:r>
            <a:r>
              <a:rPr lang="es-ES" sz="2800" b="1" i="0" dirty="0">
                <a:solidFill>
                  <a:schemeClr val="bg1"/>
                </a:solidFill>
                <a:effectLst/>
                <a:latin typeface="DeepSeek-CJK-patch"/>
              </a:rPr>
              <a:t>correo institucional (26%)</a:t>
            </a:r>
            <a:r>
              <a:rPr lang="es-ES" sz="2800" b="0" i="0" dirty="0">
                <a:solidFill>
                  <a:schemeClr val="bg1"/>
                </a:solidFill>
                <a:effectLst/>
                <a:latin typeface="DeepSeek-CJK-patch"/>
              </a:rPr>
              <a:t> y </a:t>
            </a:r>
            <a:r>
              <a:rPr lang="es-ES" sz="2800" b="1" i="0" dirty="0">
                <a:solidFill>
                  <a:schemeClr val="bg1"/>
                </a:solidFill>
                <a:effectLst/>
                <a:latin typeface="DeepSeek-CJK-patch"/>
              </a:rPr>
              <a:t>Microsoft </a:t>
            </a:r>
            <a:r>
              <a:rPr lang="es-ES" sz="2800" b="1" i="0" dirty="0" err="1">
                <a:solidFill>
                  <a:schemeClr val="bg1"/>
                </a:solidFill>
                <a:effectLst/>
                <a:latin typeface="DeepSeek-CJK-patch"/>
              </a:rPr>
              <a:t>Teams</a:t>
            </a:r>
            <a:r>
              <a:rPr lang="es-ES" sz="2800" b="1" i="0" dirty="0">
                <a:solidFill>
                  <a:schemeClr val="bg1"/>
                </a:solidFill>
                <a:effectLst/>
                <a:latin typeface="DeepSeek-CJK-patch"/>
              </a:rPr>
              <a:t> (19%)</a:t>
            </a:r>
            <a:r>
              <a:rPr lang="es-ES" sz="2800" b="0" i="0" dirty="0">
                <a:solidFill>
                  <a:schemeClr val="bg1"/>
                </a:solidFill>
                <a:effectLst/>
                <a:latin typeface="DeepSeek-CJK-patch"/>
              </a:rPr>
              <a:t> para informarse, lo que refleja una preferencia por canales digitales inmediatos y de fácil acceso, alineados con sus hábitos generales de consumo mediático. Sin embargo, medios tradicionales como la </a:t>
            </a:r>
            <a:r>
              <a:rPr lang="es-ES" sz="2800" b="1" i="0" dirty="0">
                <a:solidFill>
                  <a:schemeClr val="bg1"/>
                </a:solidFill>
                <a:effectLst/>
                <a:latin typeface="DeepSeek-CJK-patch"/>
              </a:rPr>
              <a:t>emisora universitaria (1%)</a:t>
            </a:r>
            <a:r>
              <a:rPr lang="es-ES" sz="2800" b="0" i="0" dirty="0">
                <a:solidFill>
                  <a:schemeClr val="bg1"/>
                </a:solidFill>
                <a:effectLst/>
                <a:latin typeface="DeepSeek-CJK-patch"/>
              </a:rPr>
              <a:t>, la </a:t>
            </a:r>
            <a:r>
              <a:rPr lang="es-ES" sz="2800" b="1" i="0" dirty="0">
                <a:solidFill>
                  <a:schemeClr val="bg1"/>
                </a:solidFill>
                <a:effectLst/>
                <a:latin typeface="DeepSeek-CJK-patch"/>
              </a:rPr>
              <a:t>Agencia de Noticias UDEC (1%)</a:t>
            </a:r>
            <a:r>
              <a:rPr lang="es-ES" sz="2800" b="0" i="0" dirty="0">
                <a:solidFill>
                  <a:schemeClr val="bg1"/>
                </a:solidFill>
                <a:effectLst/>
                <a:latin typeface="DeepSeek-CJK-patch"/>
              </a:rPr>
              <a:t> o el </a:t>
            </a:r>
            <a:r>
              <a:rPr lang="es-ES" sz="2800" b="1" i="0" dirty="0">
                <a:solidFill>
                  <a:schemeClr val="bg1"/>
                </a:solidFill>
                <a:effectLst/>
                <a:latin typeface="DeepSeek-CJK-patch"/>
              </a:rPr>
              <a:t>Magazine Siglo 21 (1%)</a:t>
            </a:r>
            <a:r>
              <a:rPr lang="es-ES" sz="2800" b="0" i="0" dirty="0">
                <a:solidFill>
                  <a:schemeClr val="bg1"/>
                </a:solidFill>
                <a:effectLst/>
                <a:latin typeface="DeepSeek-CJK-patch"/>
              </a:rPr>
              <a:t> tienen una presencia marginal, evidenciando una brecha generacional en el uso de formatos clásicos. El </a:t>
            </a:r>
            <a:r>
              <a:rPr lang="es-ES" sz="2800" b="1" i="0" dirty="0">
                <a:solidFill>
                  <a:schemeClr val="bg1"/>
                </a:solidFill>
                <a:effectLst/>
                <a:latin typeface="DeepSeek-CJK-patch"/>
              </a:rPr>
              <a:t>6% que no utiliza ningún medio institucional</a:t>
            </a:r>
            <a:r>
              <a:rPr lang="es-ES" sz="2800" b="0" i="0" dirty="0">
                <a:solidFill>
                  <a:schemeClr val="bg1"/>
                </a:solidFill>
                <a:effectLst/>
                <a:latin typeface="DeepSeek-CJK-patch"/>
              </a:rPr>
              <a:t> sugiere un grupo desconectado de las fuentes oficiales, ya sea por desinterés, falta de difusión efectiva o preferencia por plataformas externas. Destaca el bajo uso del </a:t>
            </a:r>
            <a:r>
              <a:rPr lang="es-ES" sz="2800" b="1" i="0" dirty="0">
                <a:solidFill>
                  <a:schemeClr val="bg1"/>
                </a:solidFill>
                <a:effectLst/>
                <a:latin typeface="DeepSeek-CJK-patch"/>
              </a:rPr>
              <a:t>Centro </a:t>
            </a:r>
            <a:r>
              <a:rPr lang="es-ES" sz="2800" b="1" i="0" dirty="0" err="1">
                <a:solidFill>
                  <a:schemeClr val="bg1"/>
                </a:solidFill>
                <a:effectLst/>
                <a:latin typeface="DeepSeek-CJK-patch"/>
              </a:rPr>
              <a:t>Transmedia</a:t>
            </a:r>
            <a:r>
              <a:rPr lang="es-ES" sz="2800" b="1" i="0" dirty="0">
                <a:solidFill>
                  <a:schemeClr val="bg1"/>
                </a:solidFill>
                <a:effectLst/>
                <a:latin typeface="DeepSeek-CJK-patch"/>
              </a:rPr>
              <a:t> (0%)</a:t>
            </a:r>
            <a:r>
              <a:rPr lang="es-ES" sz="2800" b="0" i="0" dirty="0">
                <a:solidFill>
                  <a:schemeClr val="bg1"/>
                </a:solidFill>
                <a:effectLst/>
                <a:latin typeface="DeepSeek-CJK-patch"/>
              </a:rPr>
              <a:t>, lo que podría indicar desconocimiento de su existencia o falta de contenidos adaptados a las preferencias estudiantiles (ej.: formatos audiovisuales). Estos resultados plantean un desafío para la universidad: fortalecer la visibilidad y atractivo de sus medios institucionales, integrando estrategias digitales innovadoras que </a:t>
            </a:r>
            <a:r>
              <a:rPr lang="es-ES" sz="2800" b="0" i="0" dirty="0" err="1">
                <a:solidFill>
                  <a:schemeClr val="bg1"/>
                </a:solidFill>
                <a:effectLst/>
                <a:latin typeface="DeepSeek-CJK-patch"/>
              </a:rPr>
              <a:t>resonen</a:t>
            </a:r>
            <a:r>
              <a:rPr lang="es-ES" sz="2800" b="0" i="0" dirty="0">
                <a:solidFill>
                  <a:schemeClr val="bg1"/>
                </a:solidFill>
                <a:effectLst/>
                <a:latin typeface="DeepSeek-CJK-patch"/>
              </a:rPr>
              <a:t> con las prácticas comunicativas actuales de los estudiantes.</a:t>
            </a:r>
            <a:endParaRPr lang="es-CO" sz="2800" dirty="0">
              <a:solidFill>
                <a:schemeClr val="bg1"/>
              </a:solidFill>
            </a:endParaRPr>
          </a:p>
        </p:txBody>
      </p:sp>
    </p:spTree>
    <p:extLst>
      <p:ext uri="{BB962C8B-B14F-4D97-AF65-F5344CB8AC3E}">
        <p14:creationId xmlns:p14="http://schemas.microsoft.com/office/powerpoint/2010/main" val="91757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 y="1923"/>
            <a:ext cx="18287969" cy="102850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B4DFF7-1423-5A4C-745D-FC2B3B9E82CD}"/>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BEBE2C2B-DC1B-93D0-D849-43BCD5BE9DE4}"/>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B27D2FEA-612F-6540-1B16-C6148326E905}"/>
              </a:ext>
            </a:extLst>
          </p:cNvPr>
          <p:cNvPicPr/>
          <p:nvPr/>
        </p:nvPicPr>
        <p:blipFill>
          <a:blip r:embed="rId2" cstate="print"/>
          <a:stretch>
            <a:fillRect/>
          </a:stretch>
        </p:blipFill>
        <p:spPr>
          <a:xfrm>
            <a:off x="34353" y="38101"/>
            <a:ext cx="18286304" cy="10286999"/>
          </a:xfrm>
          <a:prstGeom prst="rect">
            <a:avLst/>
          </a:prstGeom>
        </p:spPr>
      </p:pic>
      <p:sp>
        <p:nvSpPr>
          <p:cNvPr id="10" name="CuadroTexto 9">
            <a:extLst>
              <a:ext uri="{FF2B5EF4-FFF2-40B4-BE49-F238E27FC236}">
                <a16:creationId xmlns:a16="http://schemas.microsoft.com/office/drawing/2014/main" id="{4B89C1A0-6231-F7D0-BC86-DF5784D277CD}"/>
              </a:ext>
            </a:extLst>
          </p:cNvPr>
          <p:cNvSpPr txBox="1"/>
          <p:nvPr/>
        </p:nvSpPr>
        <p:spPr>
          <a:xfrm>
            <a:off x="1066800" y="1753476"/>
            <a:ext cx="3505200" cy="1569660"/>
          </a:xfrm>
          <a:prstGeom prst="rect">
            <a:avLst/>
          </a:prstGeom>
          <a:noFill/>
        </p:spPr>
        <p:txBody>
          <a:bodyPr wrap="square" rtlCol="0">
            <a:spAutoFit/>
          </a:bodyPr>
          <a:lstStyle/>
          <a:p>
            <a:r>
              <a:rPr lang="es-CO" sz="9600" b="1" dirty="0">
                <a:solidFill>
                  <a:srgbClr val="E2AD00"/>
                </a:solidFill>
              </a:rPr>
              <a:t>64</a:t>
            </a:r>
          </a:p>
        </p:txBody>
      </p:sp>
      <p:sp>
        <p:nvSpPr>
          <p:cNvPr id="11" name="CuadroTexto 10">
            <a:extLst>
              <a:ext uri="{FF2B5EF4-FFF2-40B4-BE49-F238E27FC236}">
                <a16:creationId xmlns:a16="http://schemas.microsoft.com/office/drawing/2014/main" id="{FA90628C-63C4-7974-77D2-078E3FA1CC12}"/>
              </a:ext>
            </a:extLst>
          </p:cNvPr>
          <p:cNvSpPr txBox="1"/>
          <p:nvPr/>
        </p:nvSpPr>
        <p:spPr>
          <a:xfrm>
            <a:off x="1066800" y="3162300"/>
            <a:ext cx="2672443" cy="584775"/>
          </a:xfrm>
          <a:prstGeom prst="rect">
            <a:avLst/>
          </a:prstGeom>
          <a:noFill/>
        </p:spPr>
        <p:txBody>
          <a:bodyPr wrap="square" rtlCol="0">
            <a:spAutoFit/>
          </a:bodyPr>
          <a:lstStyle/>
          <a:p>
            <a:r>
              <a:rPr lang="es-CO" sz="3200" b="1" dirty="0">
                <a:solidFill>
                  <a:schemeClr val="bg1"/>
                </a:solidFill>
              </a:rPr>
              <a:t>MUNICIPIOS </a:t>
            </a:r>
          </a:p>
        </p:txBody>
      </p:sp>
      <p:sp>
        <p:nvSpPr>
          <p:cNvPr id="5" name="CuadroTexto 4">
            <a:extLst>
              <a:ext uri="{FF2B5EF4-FFF2-40B4-BE49-F238E27FC236}">
                <a16:creationId xmlns:a16="http://schemas.microsoft.com/office/drawing/2014/main" id="{E1AD5E0C-6DD4-8C15-8120-504A33AD7832}"/>
              </a:ext>
            </a:extLst>
          </p:cNvPr>
          <p:cNvSpPr txBox="1"/>
          <p:nvPr/>
        </p:nvSpPr>
        <p:spPr>
          <a:xfrm>
            <a:off x="4050511" y="2758373"/>
            <a:ext cx="13868400" cy="6735177"/>
          </a:xfrm>
          <a:prstGeom prst="rect">
            <a:avLst/>
          </a:prstGeom>
          <a:noFill/>
        </p:spPr>
        <p:txBody>
          <a:bodyPr wrap="square" rtlCol="0">
            <a:spAutoFit/>
          </a:bodyPr>
          <a:lstStyle/>
          <a:p>
            <a:pPr algn="l">
              <a:spcBef>
                <a:spcPts val="1372"/>
              </a:spcBef>
              <a:spcAft>
                <a:spcPts val="1029"/>
              </a:spcAft>
              <a:buNone/>
            </a:pPr>
            <a:r>
              <a:rPr lang="es-CO" sz="3200" b="1" i="0" dirty="0">
                <a:solidFill>
                  <a:schemeClr val="bg1"/>
                </a:solidFill>
                <a:effectLst/>
                <a:latin typeface="DeepSeek-CJK-patch"/>
              </a:rPr>
              <a:t>Municipios de Cundinamarca (58 municipios):</a:t>
            </a:r>
            <a:endParaRPr lang="es-CO" sz="3200" b="0" i="0" dirty="0">
              <a:solidFill>
                <a:schemeClr val="bg1"/>
              </a:solidFill>
              <a:effectLst/>
              <a:latin typeface="DeepSeek-CJK-patch"/>
            </a:endParaRPr>
          </a:p>
          <a:p>
            <a:pPr algn="l">
              <a:spcBef>
                <a:spcPts val="1029"/>
              </a:spcBef>
              <a:spcAft>
                <a:spcPts val="1029"/>
              </a:spcAft>
              <a:buNone/>
            </a:pPr>
            <a:r>
              <a:rPr lang="es-CO" sz="3200" b="0" i="0" dirty="0">
                <a:solidFill>
                  <a:schemeClr val="bg1"/>
                </a:solidFill>
                <a:effectLst/>
                <a:latin typeface="DeepSeek-CJK-patch"/>
              </a:rPr>
              <a:t>Agua de Dios, Alban, Anolaima, Arbeláez, Bojacá, Cabrera, Cajicá,, Carmen de </a:t>
            </a:r>
            <a:r>
              <a:rPr lang="es-CO" sz="3200" b="0" i="0" dirty="0" err="1">
                <a:solidFill>
                  <a:schemeClr val="bg1"/>
                </a:solidFill>
                <a:effectLst/>
                <a:latin typeface="DeepSeek-CJK-patch"/>
              </a:rPr>
              <a:t>Carupa</a:t>
            </a:r>
            <a:r>
              <a:rPr lang="es-CO" sz="3200" b="0" i="0" dirty="0">
                <a:solidFill>
                  <a:schemeClr val="bg1"/>
                </a:solidFill>
                <a:effectLst/>
                <a:latin typeface="DeepSeek-CJK-patch"/>
              </a:rPr>
              <a:t>, Chía, Cogua, Cota, Cucunubá, El Rosal, Facatativá, Funza, Fúquene, Fusagasugá, Gachancipá, Girardot, Guachetá, </a:t>
            </a:r>
            <a:r>
              <a:rPr lang="es-CO" sz="3200" b="0" i="0" dirty="0" err="1">
                <a:solidFill>
                  <a:schemeClr val="bg1"/>
                </a:solidFill>
                <a:effectLst/>
                <a:latin typeface="DeepSeek-CJK-patch"/>
              </a:rPr>
              <a:t>Guataquí</a:t>
            </a:r>
            <a:r>
              <a:rPr lang="es-CO" sz="3200" b="0" i="0" dirty="0">
                <a:solidFill>
                  <a:schemeClr val="bg1"/>
                </a:solidFill>
                <a:effectLst/>
                <a:latin typeface="DeepSeek-CJK-patch"/>
              </a:rPr>
              <a:t>, Guayabal de </a:t>
            </a:r>
            <a:r>
              <a:rPr lang="es-CO" sz="3200" b="0" i="0" dirty="0" err="1">
                <a:solidFill>
                  <a:schemeClr val="bg1"/>
                </a:solidFill>
                <a:effectLst/>
                <a:latin typeface="DeepSeek-CJK-patch"/>
              </a:rPr>
              <a:t>Síquima</a:t>
            </a:r>
            <a:r>
              <a:rPr lang="es-CO" sz="3200" b="0" i="0" dirty="0">
                <a:solidFill>
                  <a:schemeClr val="bg1"/>
                </a:solidFill>
                <a:effectLst/>
                <a:latin typeface="DeepSeek-CJK-patch"/>
              </a:rPr>
              <a:t>, La Calera, Lenguazaque, Madrid, Mosquera, Nariño, Nemocón, Pasca, Ricaurte, San Antonio del Tequendama, San Francisco, San Juan de Río Seco, Sesquilé, Sibaté, Silvania, Simijaca, Soacha, Sopó, Subachoque, Susa, Sutatausa, Tabio, Tausa, Tenjo, Tocaima, Tocancipá, Ubaté, Venecia, Ventaquemada, Viotá, Villapinzón, Zipacón, Zipaquirá.</a:t>
            </a:r>
          </a:p>
          <a:p>
            <a:pPr algn="l">
              <a:spcBef>
                <a:spcPts val="1372"/>
              </a:spcBef>
              <a:spcAft>
                <a:spcPts val="1029"/>
              </a:spcAft>
              <a:buNone/>
            </a:pPr>
            <a:r>
              <a:rPr lang="es-CO" sz="3200" b="1" i="0" dirty="0">
                <a:solidFill>
                  <a:schemeClr val="bg1"/>
                </a:solidFill>
                <a:effectLst/>
                <a:latin typeface="DeepSeek-CJK-patch"/>
              </a:rPr>
              <a:t>Municipios del Tolima (5 municipios):</a:t>
            </a:r>
            <a:endParaRPr lang="es-CO" sz="3200" b="0" i="0" dirty="0">
              <a:solidFill>
                <a:schemeClr val="bg1"/>
              </a:solidFill>
              <a:effectLst/>
              <a:latin typeface="DeepSeek-CJK-patch"/>
            </a:endParaRPr>
          </a:p>
          <a:p>
            <a:pPr algn="l">
              <a:spcBef>
                <a:spcPts val="1029"/>
              </a:spcBef>
              <a:spcAft>
                <a:spcPts val="1029"/>
              </a:spcAft>
            </a:pPr>
            <a:r>
              <a:rPr lang="es-CO" sz="3200" b="0" i="0" dirty="0">
                <a:solidFill>
                  <a:schemeClr val="bg1"/>
                </a:solidFill>
                <a:effectLst/>
                <a:latin typeface="DeepSeek-CJK-patch"/>
              </a:rPr>
              <a:t>Carmen de Apicalá, Espinal, Flandes, Ibagué, Melgar.</a:t>
            </a:r>
          </a:p>
          <a:p>
            <a:endParaRPr lang="es-CO" dirty="0"/>
          </a:p>
        </p:txBody>
      </p:sp>
      <p:sp>
        <p:nvSpPr>
          <p:cNvPr id="12" name="CuadroTexto 11">
            <a:extLst>
              <a:ext uri="{FF2B5EF4-FFF2-40B4-BE49-F238E27FC236}">
                <a16:creationId xmlns:a16="http://schemas.microsoft.com/office/drawing/2014/main" id="{5E68E6E4-C0B7-0BA3-2043-D1A2AD86DB43}"/>
              </a:ext>
            </a:extLst>
          </p:cNvPr>
          <p:cNvSpPr txBox="1"/>
          <p:nvPr/>
        </p:nvSpPr>
        <p:spPr>
          <a:xfrm>
            <a:off x="4097801" y="1926823"/>
            <a:ext cx="1600200" cy="646331"/>
          </a:xfrm>
          <a:prstGeom prst="rect">
            <a:avLst/>
          </a:prstGeom>
          <a:noFill/>
        </p:spPr>
        <p:txBody>
          <a:bodyPr wrap="square">
            <a:spAutoFit/>
          </a:bodyPr>
          <a:lstStyle/>
          <a:p>
            <a:r>
              <a:rPr lang="es-CO" sz="3600" b="0" i="0" dirty="0">
                <a:solidFill>
                  <a:schemeClr val="bg1"/>
                </a:solidFill>
                <a:effectLst/>
                <a:latin typeface="DeepSeek-CJK-patch"/>
              </a:rPr>
              <a:t>Bogotá</a:t>
            </a:r>
            <a:endParaRPr lang="es-CO" sz="3600" dirty="0"/>
          </a:p>
        </p:txBody>
      </p:sp>
    </p:spTree>
    <p:extLst>
      <p:ext uri="{BB962C8B-B14F-4D97-AF65-F5344CB8AC3E}">
        <p14:creationId xmlns:p14="http://schemas.microsoft.com/office/powerpoint/2010/main" val="227405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E73CC2-CDB2-42A2-1306-208895605BFC}"/>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CDDAF17D-B45B-090F-A0C8-9FEA4FE1577A}"/>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A43087D2-F4E5-6BA1-00B1-6D1E3DB165E7}"/>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7623CD30-7447-2406-1A5A-0EEEBB4BF7FC}"/>
              </a:ext>
            </a:extLst>
          </p:cNvPr>
          <p:cNvSpPr txBox="1"/>
          <p:nvPr/>
        </p:nvSpPr>
        <p:spPr>
          <a:xfrm>
            <a:off x="669471" y="3751379"/>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BB4ABB67-300B-D6B9-4CAC-5AD757E7FC4C}"/>
              </a:ext>
            </a:extLst>
          </p:cNvPr>
          <p:cNvSpPr txBox="1"/>
          <p:nvPr/>
        </p:nvSpPr>
        <p:spPr>
          <a:xfrm>
            <a:off x="838200" y="4891946"/>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8" name="Imagen 7">
            <a:extLst>
              <a:ext uri="{FF2B5EF4-FFF2-40B4-BE49-F238E27FC236}">
                <a16:creationId xmlns:a16="http://schemas.microsoft.com/office/drawing/2014/main" id="{AF8B82FB-EFBA-44DF-6899-0C6D754ECC7E}"/>
              </a:ext>
            </a:extLst>
          </p:cNvPr>
          <p:cNvPicPr>
            <a:picLocks noChangeAspect="1"/>
          </p:cNvPicPr>
          <p:nvPr/>
        </p:nvPicPr>
        <p:blipFill>
          <a:blip r:embed="rId3"/>
          <a:stretch>
            <a:fillRect/>
          </a:stretch>
        </p:blipFill>
        <p:spPr>
          <a:xfrm>
            <a:off x="4512128" y="2247900"/>
            <a:ext cx="13265765" cy="6562879"/>
          </a:xfrm>
          <a:prstGeom prst="rect">
            <a:avLst/>
          </a:prstGeom>
        </p:spPr>
      </p:pic>
    </p:spTree>
    <p:extLst>
      <p:ext uri="{BB962C8B-B14F-4D97-AF65-F5344CB8AC3E}">
        <p14:creationId xmlns:p14="http://schemas.microsoft.com/office/powerpoint/2010/main" val="72690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A6246E-DBFE-D766-36BD-56672A9EA001}"/>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2D0AB4B5-B710-53BA-C38B-5ABCEECD98C5}"/>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4231CBF1-FC21-1520-CF51-AC13DF85C431}"/>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11B363D5-6653-4373-2681-2166E6348A40}"/>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805897CB-253B-6229-30C3-99756EDD2BFE}"/>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9" name="Imagen 8">
            <a:extLst>
              <a:ext uri="{FF2B5EF4-FFF2-40B4-BE49-F238E27FC236}">
                <a16:creationId xmlns:a16="http://schemas.microsoft.com/office/drawing/2014/main" id="{A9966B0F-1B9C-07EA-31C6-DEA95ABC67A8}"/>
              </a:ext>
            </a:extLst>
          </p:cNvPr>
          <p:cNvPicPr>
            <a:picLocks noChangeAspect="1"/>
          </p:cNvPicPr>
          <p:nvPr/>
        </p:nvPicPr>
        <p:blipFill>
          <a:blip r:embed="rId3"/>
          <a:stretch>
            <a:fillRect/>
          </a:stretch>
        </p:blipFill>
        <p:spPr>
          <a:xfrm>
            <a:off x="4169227" y="2280931"/>
            <a:ext cx="13497449" cy="6529847"/>
          </a:xfrm>
          <a:prstGeom prst="rect">
            <a:avLst/>
          </a:prstGeom>
        </p:spPr>
      </p:pic>
    </p:spTree>
    <p:extLst>
      <p:ext uri="{BB962C8B-B14F-4D97-AF65-F5344CB8AC3E}">
        <p14:creationId xmlns:p14="http://schemas.microsoft.com/office/powerpoint/2010/main" val="422396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EA233A-7B90-8835-629D-043B23940AA2}"/>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FD301A8-256E-863E-D78C-1AF46007D8CB}"/>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CF995595-D47C-FF63-3F93-A3597D4FFB1E}"/>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E8460499-ACA0-DD74-FA9C-8E24F76480FC}"/>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4" name="CuadroTexto 3">
            <a:extLst>
              <a:ext uri="{FF2B5EF4-FFF2-40B4-BE49-F238E27FC236}">
                <a16:creationId xmlns:a16="http://schemas.microsoft.com/office/drawing/2014/main" id="{962EFDFC-2511-D34A-6B00-18B595189358}"/>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7" name="Imagen 6">
            <a:extLst>
              <a:ext uri="{FF2B5EF4-FFF2-40B4-BE49-F238E27FC236}">
                <a16:creationId xmlns:a16="http://schemas.microsoft.com/office/drawing/2014/main" id="{789943FA-1759-CBCF-A352-2B2AA023662C}"/>
              </a:ext>
            </a:extLst>
          </p:cNvPr>
          <p:cNvPicPr>
            <a:picLocks noChangeAspect="1"/>
          </p:cNvPicPr>
          <p:nvPr/>
        </p:nvPicPr>
        <p:blipFill>
          <a:blip r:embed="rId3"/>
          <a:stretch>
            <a:fillRect/>
          </a:stretch>
        </p:blipFill>
        <p:spPr>
          <a:xfrm>
            <a:off x="4372666" y="1866825"/>
            <a:ext cx="13334596" cy="7162949"/>
          </a:xfrm>
          <a:prstGeom prst="rect">
            <a:avLst/>
          </a:prstGeom>
        </p:spPr>
      </p:pic>
    </p:spTree>
    <p:extLst>
      <p:ext uri="{BB962C8B-B14F-4D97-AF65-F5344CB8AC3E}">
        <p14:creationId xmlns:p14="http://schemas.microsoft.com/office/powerpoint/2010/main" val="421370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50F14D-CA5A-EF43-482D-1896CEA438B2}"/>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2CD00F0-C443-C445-1202-1B023B17B4BC}"/>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DEFA249C-A853-76F8-4FC2-E3333E826B8E}"/>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AD85772B-7085-D036-046C-8ACE99FBD303}"/>
              </a:ext>
            </a:extLst>
          </p:cNvPr>
          <p:cNvSpPr txBox="1"/>
          <p:nvPr/>
        </p:nvSpPr>
        <p:spPr>
          <a:xfrm>
            <a:off x="304800" y="4307733"/>
            <a:ext cx="3842657" cy="707886"/>
          </a:xfrm>
          <a:prstGeom prst="rect">
            <a:avLst/>
          </a:prstGeom>
          <a:noFill/>
        </p:spPr>
        <p:txBody>
          <a:bodyPr wrap="square" rtlCol="0">
            <a:spAutoFit/>
          </a:bodyPr>
          <a:lstStyle/>
          <a:p>
            <a:r>
              <a:rPr lang="es-CO" sz="4000" b="1" dirty="0">
                <a:solidFill>
                  <a:srgbClr val="E2AD00"/>
                </a:solidFill>
              </a:rPr>
              <a:t>CÓMO</a:t>
            </a:r>
          </a:p>
        </p:txBody>
      </p:sp>
      <p:sp>
        <p:nvSpPr>
          <p:cNvPr id="4" name="CuadroTexto 3">
            <a:extLst>
              <a:ext uri="{FF2B5EF4-FFF2-40B4-BE49-F238E27FC236}">
                <a16:creationId xmlns:a16="http://schemas.microsoft.com/office/drawing/2014/main" id="{B9EF7AA2-80A4-3BEF-9D26-3151CAB838F8}"/>
              </a:ext>
            </a:extLst>
          </p:cNvPr>
          <p:cNvSpPr txBox="1"/>
          <p:nvPr/>
        </p:nvSpPr>
        <p:spPr>
          <a:xfrm>
            <a:off x="3352800" y="1667780"/>
            <a:ext cx="12192000" cy="584775"/>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¿Cómo sueles informarte sobre noticias de actualidad?</a:t>
            </a:r>
            <a:endParaRPr lang="es-CO" sz="3200" b="1" dirty="0">
              <a:solidFill>
                <a:srgbClr val="E2AD00"/>
              </a:solidFill>
            </a:endParaRPr>
          </a:p>
        </p:txBody>
      </p:sp>
      <p:sp>
        <p:nvSpPr>
          <p:cNvPr id="6" name="CuadroTexto 5">
            <a:extLst>
              <a:ext uri="{FF2B5EF4-FFF2-40B4-BE49-F238E27FC236}">
                <a16:creationId xmlns:a16="http://schemas.microsoft.com/office/drawing/2014/main" id="{0B0B25DE-7A3C-8805-9864-F305C8234DF4}"/>
              </a:ext>
            </a:extLst>
          </p:cNvPr>
          <p:cNvSpPr txBox="1"/>
          <p:nvPr/>
        </p:nvSpPr>
        <p:spPr>
          <a:xfrm>
            <a:off x="304800" y="4881890"/>
            <a:ext cx="3505200" cy="523220"/>
          </a:xfrm>
          <a:prstGeom prst="rect">
            <a:avLst/>
          </a:prstGeom>
          <a:noFill/>
        </p:spPr>
        <p:txBody>
          <a:bodyPr wrap="square" rtlCol="0">
            <a:spAutoFit/>
          </a:bodyPr>
          <a:lstStyle/>
          <a:p>
            <a:r>
              <a:rPr lang="es-CO" sz="2800" b="1" dirty="0">
                <a:solidFill>
                  <a:schemeClr val="bg1"/>
                </a:solidFill>
              </a:rPr>
              <a:t>RESPONDIMOS</a:t>
            </a:r>
          </a:p>
        </p:txBody>
      </p:sp>
      <p:sp>
        <p:nvSpPr>
          <p:cNvPr id="8" name="CuadroTexto 7">
            <a:extLst>
              <a:ext uri="{FF2B5EF4-FFF2-40B4-BE49-F238E27FC236}">
                <a16:creationId xmlns:a16="http://schemas.microsoft.com/office/drawing/2014/main" id="{C7BED6FC-3898-2EF9-3C00-C6408339C513}"/>
              </a:ext>
            </a:extLst>
          </p:cNvPr>
          <p:cNvSpPr txBox="1"/>
          <p:nvPr/>
        </p:nvSpPr>
        <p:spPr>
          <a:xfrm>
            <a:off x="3352800" y="2454212"/>
            <a:ext cx="14173200" cy="7461723"/>
          </a:xfrm>
          <a:prstGeom prst="rect">
            <a:avLst/>
          </a:prstGeom>
          <a:noFill/>
        </p:spPr>
        <p:txBody>
          <a:bodyPr wrap="square">
            <a:spAutoFit/>
          </a:bodyPr>
          <a:lstStyle/>
          <a:p>
            <a:pPr>
              <a:lnSpc>
                <a:spcPct val="115000"/>
              </a:lnSpc>
              <a:spcAft>
                <a:spcPts val="800"/>
              </a:spcAft>
              <a:buNone/>
            </a:pP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Los datos revelan que los estudiantes del CAI de Comunicación y Lectura Crítica de la Universidad de Cundinamarca emplean una combinación de medios tradicionales y plataformas digitales para informarse, con un marcado predominio de los formatos audiovisuales y las redes sociales. La televisión (17%) y TikTok (16%) emergen como las fuentes más utilizadas, lo que sugiere una preferencia por contenidos dinámicos y de fácil acceso, característicos de la cultura mediática contemporánea. Facebook (15%) e Instagram (12%) también tienen un peso significativo, reflejando la integración de las redes sociales en sus rutinas informativas. Sin embargo, el bajo consumo de radio (4%) y páginas web de medios oficiales (13%) indica una distancia generacional con los formatos clásicos, así como cierta desconfianza o desinterés hacia los canales institucionales de información.</a:t>
            </a:r>
          </a:p>
          <a:p>
            <a:pPr>
              <a:lnSpc>
                <a:spcPct val="115000"/>
              </a:lnSpc>
              <a:spcAft>
                <a:spcPts val="800"/>
              </a:spcAft>
            </a:pPr>
            <a:endParaRPr lang="es-C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4742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331EBC-186C-7C6E-C696-2BC569487733}"/>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B9A06168-EC0E-C608-0FB5-F032A3E47492}"/>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0374BF55-6E3D-0E44-881C-63CE3393C58C}"/>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45AACA1F-5C34-606C-FD54-478D3BC93459}"/>
              </a:ext>
            </a:extLst>
          </p:cNvPr>
          <p:cNvSpPr txBox="1"/>
          <p:nvPr/>
        </p:nvSpPr>
        <p:spPr>
          <a:xfrm>
            <a:off x="304800" y="4307733"/>
            <a:ext cx="3842657" cy="707886"/>
          </a:xfrm>
          <a:prstGeom prst="rect">
            <a:avLst/>
          </a:prstGeom>
          <a:noFill/>
        </p:spPr>
        <p:txBody>
          <a:bodyPr wrap="square" rtlCol="0">
            <a:spAutoFit/>
          </a:bodyPr>
          <a:lstStyle/>
          <a:p>
            <a:r>
              <a:rPr lang="es-CO" sz="4000" b="1" dirty="0">
                <a:solidFill>
                  <a:srgbClr val="E2AD00"/>
                </a:solidFill>
              </a:rPr>
              <a:t>CÓMO</a:t>
            </a:r>
          </a:p>
        </p:txBody>
      </p:sp>
      <p:sp>
        <p:nvSpPr>
          <p:cNvPr id="4" name="CuadroTexto 3">
            <a:extLst>
              <a:ext uri="{FF2B5EF4-FFF2-40B4-BE49-F238E27FC236}">
                <a16:creationId xmlns:a16="http://schemas.microsoft.com/office/drawing/2014/main" id="{EECF4222-E3F7-8B27-7278-46F49A135421}"/>
              </a:ext>
            </a:extLst>
          </p:cNvPr>
          <p:cNvSpPr txBox="1"/>
          <p:nvPr/>
        </p:nvSpPr>
        <p:spPr>
          <a:xfrm>
            <a:off x="3352800" y="2276300"/>
            <a:ext cx="12192000" cy="584775"/>
          </a:xfrm>
          <a:prstGeom prst="rect">
            <a:avLst/>
          </a:prstGeom>
          <a:noFill/>
        </p:spPr>
        <p:txBody>
          <a:bodyPr wrap="square" rtlCol="0">
            <a:spAutoFit/>
          </a:bodyPr>
          <a:lstStyle/>
          <a:p>
            <a:r>
              <a:rPr lang="es-ES" sz="3200" b="1" i="0" dirty="0">
                <a:solidFill>
                  <a:srgbClr val="E2AD00"/>
                </a:solidFill>
                <a:effectLst/>
                <a:latin typeface="Segoe UI" panose="020B0502040204020203" pitchFamily="34" charset="0"/>
              </a:rPr>
              <a:t>¿Cómo sueles informarte sobre noticias de actualidad?</a:t>
            </a:r>
            <a:endParaRPr lang="es-CO" sz="3200" b="1" dirty="0">
              <a:solidFill>
                <a:srgbClr val="E2AD00"/>
              </a:solidFill>
            </a:endParaRPr>
          </a:p>
        </p:txBody>
      </p:sp>
      <p:sp>
        <p:nvSpPr>
          <p:cNvPr id="6" name="CuadroTexto 5">
            <a:extLst>
              <a:ext uri="{FF2B5EF4-FFF2-40B4-BE49-F238E27FC236}">
                <a16:creationId xmlns:a16="http://schemas.microsoft.com/office/drawing/2014/main" id="{2312ADC9-1781-9098-8C3C-FD3224E8F4C8}"/>
              </a:ext>
            </a:extLst>
          </p:cNvPr>
          <p:cNvSpPr txBox="1"/>
          <p:nvPr/>
        </p:nvSpPr>
        <p:spPr>
          <a:xfrm>
            <a:off x="304800" y="4881890"/>
            <a:ext cx="3505200" cy="523220"/>
          </a:xfrm>
          <a:prstGeom prst="rect">
            <a:avLst/>
          </a:prstGeom>
          <a:noFill/>
        </p:spPr>
        <p:txBody>
          <a:bodyPr wrap="square" rtlCol="0">
            <a:spAutoFit/>
          </a:bodyPr>
          <a:lstStyle/>
          <a:p>
            <a:r>
              <a:rPr lang="es-CO" sz="2800" b="1" dirty="0">
                <a:solidFill>
                  <a:schemeClr val="bg1"/>
                </a:solidFill>
              </a:rPr>
              <a:t>RESPONDIMOS</a:t>
            </a:r>
          </a:p>
        </p:txBody>
      </p:sp>
      <p:sp>
        <p:nvSpPr>
          <p:cNvPr id="8" name="CuadroTexto 7">
            <a:extLst>
              <a:ext uri="{FF2B5EF4-FFF2-40B4-BE49-F238E27FC236}">
                <a16:creationId xmlns:a16="http://schemas.microsoft.com/office/drawing/2014/main" id="{172B0F57-EBD5-32B3-6ED2-CB52BB061698}"/>
              </a:ext>
            </a:extLst>
          </p:cNvPr>
          <p:cNvSpPr txBox="1"/>
          <p:nvPr/>
        </p:nvSpPr>
        <p:spPr>
          <a:xfrm>
            <a:off x="3352800" y="3413327"/>
            <a:ext cx="14173200" cy="4594912"/>
          </a:xfrm>
          <a:prstGeom prst="rect">
            <a:avLst/>
          </a:prstGeom>
          <a:noFill/>
        </p:spPr>
        <p:txBody>
          <a:bodyPr wrap="square">
            <a:spAutoFit/>
          </a:bodyPr>
          <a:lstStyle/>
          <a:p>
            <a:pPr>
              <a:lnSpc>
                <a:spcPct val="115000"/>
              </a:lnSpc>
              <a:spcAft>
                <a:spcPts val="800"/>
              </a:spcAft>
            </a:pP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Llama la atención el escaso impacto de </a:t>
            </a:r>
            <a:r>
              <a:rPr lang="es-CO" sz="3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influencers</a:t>
            </a:r>
            <a:r>
              <a:rPr lang="es-CO"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que comentan noticias (3%) y canales de WhatsApp (5%), lo que podría interpretarse como un criterio selectivo frente a las fuentes, privilegiando aquellas con mayor alcance o reconocimiento social. El uso marginal de Twitter/X (4%) y YouTube (5%) sugiere que, aunque estas plataformas son relevantes en el ecosistema digital, no son prioritarias para este grupo. La ausencia de respuestas en "Otras" (0%) refuerza la idea de que los estudiantes se circunscriben a un repertorio mediático limitado pero altamente concentrado en redes visuales y audiovisuales.</a:t>
            </a:r>
          </a:p>
        </p:txBody>
      </p:sp>
    </p:spTree>
    <p:extLst>
      <p:ext uri="{BB962C8B-B14F-4D97-AF65-F5344CB8AC3E}">
        <p14:creationId xmlns:p14="http://schemas.microsoft.com/office/powerpoint/2010/main" val="207493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C690BA-E67E-BFBB-7CC2-489F127029AC}"/>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41342A6E-B2B1-A1E6-BD71-2B7011DDD45E}"/>
              </a:ext>
            </a:extLst>
          </p:cNvPr>
          <p:cNvSpPr/>
          <p:nvPr/>
        </p:nvSpPr>
        <p:spPr>
          <a:xfrm>
            <a:off x="57820" y="1476221"/>
            <a:ext cx="18172360" cy="8001000"/>
          </a:xfrm>
          <a:prstGeom prst="rect">
            <a:avLst/>
          </a:prstGeom>
          <a:solidFill>
            <a:srgbClr val="007A3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object 2">
            <a:extLst>
              <a:ext uri="{FF2B5EF4-FFF2-40B4-BE49-F238E27FC236}">
                <a16:creationId xmlns:a16="http://schemas.microsoft.com/office/drawing/2014/main" id="{380D9F24-035F-D5E5-A540-DEEA4A31702F}"/>
              </a:ext>
            </a:extLst>
          </p:cNvPr>
          <p:cNvPicPr/>
          <p:nvPr/>
        </p:nvPicPr>
        <p:blipFill>
          <a:blip r:embed="rId2" cstate="print"/>
          <a:stretch>
            <a:fillRect/>
          </a:stretch>
        </p:blipFill>
        <p:spPr>
          <a:xfrm>
            <a:off x="34353" y="38101"/>
            <a:ext cx="18286304" cy="10286999"/>
          </a:xfrm>
          <a:prstGeom prst="rect">
            <a:avLst/>
          </a:prstGeom>
        </p:spPr>
      </p:pic>
      <p:sp>
        <p:nvSpPr>
          <p:cNvPr id="3" name="CuadroTexto 2">
            <a:extLst>
              <a:ext uri="{FF2B5EF4-FFF2-40B4-BE49-F238E27FC236}">
                <a16:creationId xmlns:a16="http://schemas.microsoft.com/office/drawing/2014/main" id="{AC3DB818-D6E6-5B6C-D72F-65FD073AB6FA}"/>
              </a:ext>
            </a:extLst>
          </p:cNvPr>
          <p:cNvSpPr txBox="1"/>
          <p:nvPr/>
        </p:nvSpPr>
        <p:spPr>
          <a:xfrm>
            <a:off x="304800" y="4307733"/>
            <a:ext cx="3842657" cy="1446550"/>
          </a:xfrm>
          <a:prstGeom prst="rect">
            <a:avLst/>
          </a:prstGeom>
          <a:noFill/>
        </p:spPr>
        <p:txBody>
          <a:bodyPr wrap="square" rtlCol="0">
            <a:spAutoFit/>
          </a:bodyPr>
          <a:lstStyle/>
          <a:p>
            <a:r>
              <a:rPr lang="es-CO" sz="8800" b="1" dirty="0">
                <a:solidFill>
                  <a:srgbClr val="E2AD00"/>
                </a:solidFill>
              </a:rPr>
              <a:t>CÓMO</a:t>
            </a:r>
          </a:p>
        </p:txBody>
      </p:sp>
      <p:sp>
        <p:nvSpPr>
          <p:cNvPr id="6" name="CuadroTexto 5">
            <a:extLst>
              <a:ext uri="{FF2B5EF4-FFF2-40B4-BE49-F238E27FC236}">
                <a16:creationId xmlns:a16="http://schemas.microsoft.com/office/drawing/2014/main" id="{B07F9D84-FC8B-E633-47E0-CE981498733C}"/>
              </a:ext>
            </a:extLst>
          </p:cNvPr>
          <p:cNvSpPr txBox="1"/>
          <p:nvPr/>
        </p:nvSpPr>
        <p:spPr>
          <a:xfrm>
            <a:off x="473529" y="5448300"/>
            <a:ext cx="3505200" cy="584775"/>
          </a:xfrm>
          <a:prstGeom prst="rect">
            <a:avLst/>
          </a:prstGeom>
          <a:noFill/>
        </p:spPr>
        <p:txBody>
          <a:bodyPr wrap="square" rtlCol="0">
            <a:spAutoFit/>
          </a:bodyPr>
          <a:lstStyle/>
          <a:p>
            <a:r>
              <a:rPr lang="es-CO" sz="3200" b="1" dirty="0">
                <a:solidFill>
                  <a:schemeClr val="bg1"/>
                </a:solidFill>
              </a:rPr>
              <a:t>RESPONDIMOS</a:t>
            </a:r>
          </a:p>
        </p:txBody>
      </p:sp>
      <p:pic>
        <p:nvPicPr>
          <p:cNvPr id="10" name="Imagen 9">
            <a:extLst>
              <a:ext uri="{FF2B5EF4-FFF2-40B4-BE49-F238E27FC236}">
                <a16:creationId xmlns:a16="http://schemas.microsoft.com/office/drawing/2014/main" id="{1FE90037-88D1-7668-214C-305A3FA3E214}"/>
              </a:ext>
            </a:extLst>
          </p:cNvPr>
          <p:cNvPicPr>
            <a:picLocks noChangeAspect="1"/>
          </p:cNvPicPr>
          <p:nvPr/>
        </p:nvPicPr>
        <p:blipFill>
          <a:blip r:embed="rId3"/>
          <a:stretch>
            <a:fillRect/>
          </a:stretch>
        </p:blipFill>
        <p:spPr>
          <a:xfrm>
            <a:off x="4170924" y="2102500"/>
            <a:ext cx="13628337" cy="6927199"/>
          </a:xfrm>
          <a:prstGeom prst="rect">
            <a:avLst/>
          </a:prstGeom>
        </p:spPr>
      </p:pic>
    </p:spTree>
    <p:extLst>
      <p:ext uri="{BB962C8B-B14F-4D97-AF65-F5344CB8AC3E}">
        <p14:creationId xmlns:p14="http://schemas.microsoft.com/office/powerpoint/2010/main" val="3223553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2065</Words>
  <Application>Microsoft Office PowerPoint</Application>
  <PresentationFormat>Personalizado</PresentationFormat>
  <Paragraphs>85</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Aptos</vt:lpstr>
      <vt:lpstr>Arial Black</vt:lpstr>
      <vt:lpstr>Calibri</vt:lpstr>
      <vt:lpstr>DeepSeek-CJK-patch</vt:lpstr>
      <vt:lpstr>Segoe UI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CRONOGRAMA DE ENTREGAS EL PENSADOR IPA 2025</dc:title>
  <dc:creator>Luis Chacón</dc:creator>
  <cp:keywords>DAGgsywuV7Y,BADWB2jEn8w,0</cp:keywords>
  <cp:lastModifiedBy>Jesus David Zarama Arias</cp:lastModifiedBy>
  <cp:revision>16</cp:revision>
  <dcterms:created xsi:type="dcterms:W3CDTF">2025-03-07T11:53:55Z</dcterms:created>
  <dcterms:modified xsi:type="dcterms:W3CDTF">2025-05-07T06:37:39Z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2025-03-03T00:00:00Z</vt:filetime>
  </property>
  <property fmtid="{D5CDD505-2E9C-101B-9397-08002B2CF9AE}" pid="3" name="Creator">
    <vt:lpwstr>Canva</vt:lpwstr>
  </property>
  <property fmtid="{D5CDD505-2E9C-101B-9397-08002B2CF9AE}" pid="4" name="LastSaved">
    <vt:filetime>2025-03-07T00:00:00Z</vt:filetime>
  </property>
  <property fmtid="{D5CDD505-2E9C-101B-9397-08002B2CF9AE}" pid="5" name="Producer">
    <vt:lpwstr>Canva</vt:lpwstr>
  </property>
</Properties>
</file>